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7" r:id="rId5"/>
    <p:sldId id="276" r:id="rId6"/>
    <p:sldId id="285" r:id="rId7"/>
    <p:sldId id="293" r:id="rId8"/>
    <p:sldId id="284" r:id="rId9"/>
    <p:sldId id="292" r:id="rId10"/>
    <p:sldId id="259" r:id="rId11"/>
    <p:sldId id="287" r:id="rId12"/>
    <p:sldId id="258" r:id="rId13"/>
    <p:sldId id="261" r:id="rId14"/>
    <p:sldId id="264" r:id="rId15"/>
    <p:sldId id="291" r:id="rId16"/>
    <p:sldId id="290"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5B920136-AB0B-F85B-4F78-0411A7A22123}" name="Georgia Prasad" initials="GP" userId="S::georgia.prasad@nhm.ac.uk::abe1875c-3977-4acc-9611-c5d8a8a3041d"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D0354-556D-41FE-82CB-E1339CA3AA4C}" type="datetimeFigureOut">
              <a:rPr lang="en-GB" smtClean="0"/>
              <a:t>02/04/2026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0F7AF-4576-449C-8E1F-D5D352D7472D}" type="slidenum">
              <a:rPr lang="en-GB" smtClean="0"/>
              <a:t>‹#›</a:t>
            </a:fld>
            <a:endParaRPr lang="en-GB"/>
          </a:p>
        </p:txBody>
      </p:sp>
    </p:spTree>
    <p:extLst>
      <p:ext uri="{BB962C8B-B14F-4D97-AF65-F5344CB8AC3E}">
        <p14:creationId xmlns:p14="http://schemas.microsoft.com/office/powerpoint/2010/main" val="33254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80F7AF-4576-449C-8E1F-D5D352D7472D}" type="slidenum">
              <a:rPr lang="en-GB" smtClean="0"/>
              <a:t>2</a:t>
            </a:fld>
            <a:endParaRPr lang="en-GB"/>
          </a:p>
        </p:txBody>
      </p:sp>
    </p:spTree>
    <p:extLst>
      <p:ext uri="{BB962C8B-B14F-4D97-AF65-F5344CB8AC3E}">
        <p14:creationId xmlns:p14="http://schemas.microsoft.com/office/powerpoint/2010/main" val="365558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Other starter question options:</a:t>
            </a:r>
          </a:p>
          <a:p>
            <a:pPr marL="171450" indent="-171450">
              <a:buFont typeface="Arial" panose="020B0604020202020204" pitchFamily="34" charset="0"/>
              <a:buChar char="•"/>
            </a:pPr>
            <a:r>
              <a:rPr lang="en-GB"/>
              <a:t>How many differences can you spot?</a:t>
            </a:r>
          </a:p>
          <a:p>
            <a:pPr marL="171450" indent="-171450">
              <a:buFont typeface="Arial" panose="020B0604020202020204" pitchFamily="34" charset="0"/>
              <a:buChar char="•"/>
            </a:pPr>
            <a:r>
              <a:rPr lang="en-GB"/>
              <a:t>Which one would be the best as a friend?</a:t>
            </a:r>
          </a:p>
          <a:p>
            <a:pPr marL="171450" indent="-171450">
              <a:buFont typeface="Arial" panose="020B0604020202020204" pitchFamily="34" charset="0"/>
              <a:buChar char="•"/>
            </a:pPr>
            <a:r>
              <a:rPr lang="en-GB"/>
              <a:t>Which one is your favourite?</a:t>
            </a:r>
          </a:p>
          <a:p>
            <a:pPr marL="171450" indent="-171450">
              <a:buFont typeface="Arial" panose="020B0604020202020204" pitchFamily="34" charset="0"/>
              <a:buChar char="•"/>
            </a:pPr>
            <a:endParaRPr lang="en-GB"/>
          </a:p>
          <a:p>
            <a:r>
              <a:rPr lang="en-GB" sz="1200" kern="1200">
                <a:solidFill>
                  <a:schemeClr val="tx1"/>
                </a:solidFill>
                <a:effectLst/>
                <a:latin typeface="+mn-lt"/>
                <a:ea typeface="+mn-ea"/>
                <a:cs typeface="+mn-cs"/>
              </a:rPr>
              <a:t>This is to get learners into the habit of looking for details. At this stage, similarities can be anything. </a:t>
            </a:r>
          </a:p>
          <a:p>
            <a:r>
              <a:rPr lang="en-GB" sz="1200" kern="1200">
                <a:solidFill>
                  <a:schemeClr val="tx1"/>
                </a:solidFill>
                <a:effectLst/>
                <a:latin typeface="+mn-lt"/>
                <a:ea typeface="+mn-ea"/>
                <a:cs typeface="+mn-cs"/>
              </a:rPr>
              <a:t>Explanations for other questions should refer to features learners observe in the bumblebees.</a:t>
            </a:r>
            <a:endParaRPr lang="en-GB"/>
          </a:p>
        </p:txBody>
      </p:sp>
      <p:sp>
        <p:nvSpPr>
          <p:cNvPr id="4" name="Slide Number Placeholder 3"/>
          <p:cNvSpPr>
            <a:spLocks noGrp="1"/>
          </p:cNvSpPr>
          <p:nvPr>
            <p:ph type="sldNum" sz="quarter" idx="5"/>
          </p:nvPr>
        </p:nvSpPr>
        <p:spPr/>
        <p:txBody>
          <a:bodyPr/>
          <a:lstStyle/>
          <a:p>
            <a:fld id="{B380F7AF-4576-449C-8E1F-D5D352D7472D}" type="slidenum">
              <a:rPr lang="en-GB" smtClean="0"/>
              <a:t>3</a:t>
            </a:fld>
            <a:endParaRPr lang="en-GB"/>
          </a:p>
        </p:txBody>
      </p:sp>
    </p:spTree>
    <p:extLst>
      <p:ext uri="{BB962C8B-B14F-4D97-AF65-F5344CB8AC3E}">
        <p14:creationId xmlns:p14="http://schemas.microsoft.com/office/powerpoint/2010/main" val="150420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0A11E-E15B-0D51-569F-8F78D2D34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4A914-DDB3-C2BE-BD44-1554221D0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63E01B-A7CD-83BA-4FFC-5C104F4D06ED}"/>
              </a:ext>
            </a:extLst>
          </p:cNvPr>
          <p:cNvSpPr>
            <a:spLocks noGrp="1"/>
          </p:cNvSpPr>
          <p:nvPr>
            <p:ph type="body" idx="1"/>
          </p:nvPr>
        </p:nvSpPr>
        <p:spPr/>
        <p:txBody>
          <a:bodyPr/>
          <a:lstStyle/>
          <a:p>
            <a:r>
              <a:rPr lang="en-GB"/>
              <a:t>Bumblebees are:</a:t>
            </a:r>
          </a:p>
          <a:p>
            <a:pPr marL="171450" indent="-171450">
              <a:buFontTx/>
              <a:buChar char="-"/>
            </a:pPr>
            <a:r>
              <a:rPr lang="en-GB"/>
              <a:t>insects</a:t>
            </a:r>
          </a:p>
          <a:p>
            <a:pPr marL="0" indent="0">
              <a:buFontTx/>
              <a:buNone/>
            </a:pPr>
            <a:r>
              <a:rPr lang="en-GB"/>
              <a:t>They have 6 legs and 3 main body parts. </a:t>
            </a:r>
          </a:p>
          <a:p>
            <a:pPr marL="0" indent="0">
              <a:buFontTx/>
              <a:buNone/>
            </a:pPr>
            <a:endParaRPr lang="en-GB"/>
          </a:p>
          <a:p>
            <a:pPr marL="171450" indent="-171450">
              <a:buFontTx/>
              <a:buChar char="-"/>
            </a:pPr>
            <a:r>
              <a:rPr lang="en-GB"/>
              <a:t>related to bees and wasps. </a:t>
            </a:r>
          </a:p>
          <a:p>
            <a:pPr marL="0" indent="0">
              <a:buFontTx/>
              <a:buNone/>
            </a:pPr>
            <a:r>
              <a:rPr lang="en-GB"/>
              <a:t>They have 2 pairs of wings. Bumblebee, bees, and wasps also have a narrow waist, but this is hard to see on bumblebees because of their fur</a:t>
            </a:r>
          </a:p>
          <a:p>
            <a:endParaRPr lang="en-GB"/>
          </a:p>
          <a:p>
            <a:pPr marL="171450" indent="-171450">
              <a:spcAft>
                <a:spcPts val="1200"/>
              </a:spcAft>
              <a:buFontTx/>
              <a:buChar char="-"/>
            </a:pPr>
            <a:r>
              <a:rPr lang="en-GB" noProof="0"/>
              <a:t>big with round bodies</a:t>
            </a:r>
          </a:p>
          <a:p>
            <a:pPr marL="0" indent="0">
              <a:spcAft>
                <a:spcPts val="1200"/>
              </a:spcAft>
              <a:buFontTx/>
              <a:buNone/>
            </a:pPr>
            <a:r>
              <a:rPr lang="en-GB" noProof="0"/>
              <a:t>Wasps and bees tend to have longer, thinner bodies.</a:t>
            </a:r>
          </a:p>
          <a:p>
            <a:pPr>
              <a:spcAft>
                <a:spcPts val="1200"/>
              </a:spcAft>
            </a:pPr>
            <a:endParaRPr lang="en-GB" noProof="0"/>
          </a:p>
          <a:p>
            <a:pPr marL="171450" indent="-171450">
              <a:spcAft>
                <a:spcPts val="1200"/>
              </a:spcAft>
              <a:buFontTx/>
              <a:buChar char="-"/>
            </a:pPr>
            <a:r>
              <a:rPr lang="en-GB" noProof="0"/>
              <a:t>Fuzzy all over</a:t>
            </a:r>
          </a:p>
          <a:p>
            <a:pPr marL="0" indent="0">
              <a:spcAft>
                <a:spcPts val="1200"/>
              </a:spcAft>
              <a:buFontTx/>
              <a:buNone/>
            </a:pPr>
            <a:r>
              <a:rPr lang="en-GB" noProof="0"/>
              <a:t>Helps separate bumblebees from many other insects, although many bees and some flies are also fuzzy.</a:t>
            </a:r>
          </a:p>
          <a:p>
            <a:endParaRPr lang="en-GB"/>
          </a:p>
        </p:txBody>
      </p:sp>
      <p:sp>
        <p:nvSpPr>
          <p:cNvPr id="4" name="Slide Number Placeholder 3">
            <a:extLst>
              <a:ext uri="{FF2B5EF4-FFF2-40B4-BE49-F238E27FC236}">
                <a16:creationId xmlns:a16="http://schemas.microsoft.com/office/drawing/2014/main" id="{32F702A7-EBB3-A3A3-EF50-6CE33960B547}"/>
              </a:ext>
            </a:extLst>
          </p:cNvPr>
          <p:cNvSpPr>
            <a:spLocks noGrp="1"/>
          </p:cNvSpPr>
          <p:nvPr>
            <p:ph type="sldNum" sz="quarter" idx="5"/>
          </p:nvPr>
        </p:nvSpPr>
        <p:spPr/>
        <p:txBody>
          <a:bodyPr/>
          <a:lstStyle/>
          <a:p>
            <a:fld id="{B380F7AF-4576-449C-8E1F-D5D352D7472D}" type="slidenum">
              <a:rPr lang="en-GB" smtClean="0"/>
              <a:t>4</a:t>
            </a:fld>
            <a:endParaRPr lang="en-GB"/>
          </a:p>
        </p:txBody>
      </p:sp>
    </p:spTree>
    <p:extLst>
      <p:ext uri="{BB962C8B-B14F-4D97-AF65-F5344CB8AC3E}">
        <p14:creationId xmlns:p14="http://schemas.microsoft.com/office/powerpoint/2010/main" val="284571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Bumblebees are:</a:t>
            </a:r>
          </a:p>
          <a:p>
            <a:pPr marL="171450" indent="-171450">
              <a:spcAft>
                <a:spcPts val="1200"/>
              </a:spcAft>
              <a:buFontTx/>
              <a:buChar char="-"/>
            </a:pPr>
            <a:r>
              <a:rPr lang="en-GB" noProof="0"/>
              <a:t>big with round bodies</a:t>
            </a:r>
          </a:p>
          <a:p>
            <a:pPr marL="0" indent="0">
              <a:spcAft>
                <a:spcPts val="1200"/>
              </a:spcAft>
              <a:buFontTx/>
              <a:buNone/>
            </a:pPr>
            <a:r>
              <a:rPr lang="en-GB" noProof="0"/>
              <a:t>Wasps and bees tend to have longer, thinner bodies.</a:t>
            </a:r>
          </a:p>
          <a:p>
            <a:pPr>
              <a:spcAft>
                <a:spcPts val="1200"/>
              </a:spcAft>
            </a:pPr>
            <a:endParaRPr lang="en-GB" noProof="0"/>
          </a:p>
          <a:p>
            <a:pPr marL="171450" indent="-171450">
              <a:spcAft>
                <a:spcPts val="1200"/>
              </a:spcAft>
              <a:buFontTx/>
              <a:buChar char="-"/>
            </a:pPr>
            <a:r>
              <a:rPr lang="en-GB" noProof="0"/>
              <a:t>Fuzzy all over</a:t>
            </a:r>
          </a:p>
          <a:p>
            <a:pPr marL="0" indent="0">
              <a:spcAft>
                <a:spcPts val="1200"/>
              </a:spcAft>
              <a:buFontTx/>
              <a:buNone/>
            </a:pPr>
            <a:r>
              <a:rPr lang="en-GB" noProof="0"/>
              <a:t>Helps separate bumblebees from many other insects, although many bees and some flies are also fuzzy.</a:t>
            </a:r>
          </a:p>
          <a:p>
            <a:endParaRPr lang="en-GB"/>
          </a:p>
        </p:txBody>
      </p:sp>
      <p:sp>
        <p:nvSpPr>
          <p:cNvPr id="4" name="Slide Number Placeholder 3"/>
          <p:cNvSpPr>
            <a:spLocks noGrp="1"/>
          </p:cNvSpPr>
          <p:nvPr>
            <p:ph type="sldNum" sz="quarter" idx="5"/>
          </p:nvPr>
        </p:nvSpPr>
        <p:spPr/>
        <p:txBody>
          <a:bodyPr/>
          <a:lstStyle/>
          <a:p>
            <a:fld id="{B380F7AF-4576-449C-8E1F-D5D352D7472D}" type="slidenum">
              <a:rPr lang="en-GB" smtClean="0"/>
              <a:t>5</a:t>
            </a:fld>
            <a:endParaRPr lang="en-GB"/>
          </a:p>
        </p:txBody>
      </p:sp>
    </p:spTree>
    <p:extLst>
      <p:ext uri="{BB962C8B-B14F-4D97-AF65-F5344CB8AC3E}">
        <p14:creationId xmlns:p14="http://schemas.microsoft.com/office/powerpoint/2010/main" val="1991768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Learners should use words in the word bank to describe parts of the bumblebees using scientific vocabulary.</a:t>
            </a:r>
          </a:p>
        </p:txBody>
      </p:sp>
      <p:sp>
        <p:nvSpPr>
          <p:cNvPr id="4" name="Slide Number Placeholder 3"/>
          <p:cNvSpPr>
            <a:spLocks noGrp="1"/>
          </p:cNvSpPr>
          <p:nvPr>
            <p:ph type="sldNum" sz="quarter" idx="5"/>
          </p:nvPr>
        </p:nvSpPr>
        <p:spPr/>
        <p:txBody>
          <a:bodyPr/>
          <a:lstStyle/>
          <a:p>
            <a:fld id="{B380F7AF-4576-449C-8E1F-D5D352D7472D}" type="slidenum">
              <a:rPr lang="en-GB" smtClean="0"/>
              <a:t>6</a:t>
            </a:fld>
            <a:endParaRPr lang="en-GB"/>
          </a:p>
        </p:txBody>
      </p:sp>
    </p:spTree>
    <p:extLst>
      <p:ext uri="{BB962C8B-B14F-4D97-AF65-F5344CB8AC3E}">
        <p14:creationId xmlns:p14="http://schemas.microsoft.com/office/powerpoint/2010/main" val="2433807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noProof="0"/>
              <a:t>Large, round bodies	Wasps and honeybees tend to have longer, thinner bodies.</a:t>
            </a:r>
          </a:p>
          <a:p>
            <a:pPr>
              <a:spcAft>
                <a:spcPts val="1200"/>
              </a:spcAft>
            </a:pPr>
            <a:r>
              <a:rPr lang="en-GB" noProof="0"/>
              <a:t>Fuzzy all over		Helps separate bumblebees from many other insects, although some flies are also fuzzy.</a:t>
            </a:r>
          </a:p>
          <a:p>
            <a:pPr>
              <a:spcAft>
                <a:spcPts val="1200"/>
              </a:spcAft>
            </a:pPr>
            <a:r>
              <a:rPr lang="en-GB"/>
              <a:t>Long, thin antennae	Separates from hoverflies, which usually have very short antennae.</a:t>
            </a:r>
            <a:endParaRPr lang="en-GB" noProof="0"/>
          </a:p>
          <a:p>
            <a:endParaRPr lang="en-GB"/>
          </a:p>
        </p:txBody>
      </p:sp>
      <p:sp>
        <p:nvSpPr>
          <p:cNvPr id="4" name="Slide Number Placeholder 3"/>
          <p:cNvSpPr>
            <a:spLocks noGrp="1"/>
          </p:cNvSpPr>
          <p:nvPr>
            <p:ph type="sldNum" sz="quarter" idx="5"/>
          </p:nvPr>
        </p:nvSpPr>
        <p:spPr/>
        <p:txBody>
          <a:bodyPr/>
          <a:lstStyle/>
          <a:p>
            <a:fld id="{B380F7AF-4576-449C-8E1F-D5D352D7472D}" type="slidenum">
              <a:rPr lang="en-GB" smtClean="0"/>
              <a:t>7</a:t>
            </a:fld>
            <a:endParaRPr lang="en-GB"/>
          </a:p>
        </p:txBody>
      </p:sp>
    </p:spTree>
    <p:extLst>
      <p:ext uri="{BB962C8B-B14F-4D97-AF65-F5344CB8AC3E}">
        <p14:creationId xmlns:p14="http://schemas.microsoft.com/office/powerpoint/2010/main" val="3869533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69558-E02C-AA6B-D366-E0D0126F3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366CB-37EB-4699-525C-ACF996301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3F28C-61FD-3463-8673-202E7444597E}"/>
              </a:ext>
            </a:extLst>
          </p:cNvPr>
          <p:cNvSpPr>
            <a:spLocks noGrp="1"/>
          </p:cNvSpPr>
          <p:nvPr>
            <p:ph type="body" idx="1"/>
          </p:nvPr>
        </p:nvSpPr>
        <p:spPr/>
        <p:txBody>
          <a:bodyPr/>
          <a:lstStyle/>
          <a:p>
            <a:r>
              <a:rPr lang="en-GB"/>
              <a:t>A few potential answers:</a:t>
            </a:r>
            <a:endParaRPr lang="en-US"/>
          </a:p>
          <a:p>
            <a:pPr marL="171450" indent="-171450">
              <a:buFontTx/>
              <a:buChar char="-"/>
            </a:pPr>
            <a:r>
              <a:rPr lang="en-GB"/>
              <a:t>Their bodies are not very rounded</a:t>
            </a:r>
          </a:p>
          <a:p>
            <a:pPr marL="171450" indent="-171450">
              <a:buFontTx/>
              <a:buChar char="-"/>
            </a:pPr>
            <a:r>
              <a:rPr lang="en-GB"/>
              <a:t>Their bodies are not very furry.</a:t>
            </a:r>
          </a:p>
          <a:p>
            <a:pPr marL="171450" indent="-171450">
              <a:buFontTx/>
              <a:buChar char="-"/>
            </a:pPr>
            <a:r>
              <a:rPr lang="en-GB"/>
              <a:t>The mouth parts on the wasp look different. (The wasp has chewing mandibles, and does not have the long tongue)</a:t>
            </a:r>
          </a:p>
          <a:p>
            <a:pPr marL="171450" indent="-171450">
              <a:buFontTx/>
              <a:buChar char="-"/>
            </a:pPr>
            <a:r>
              <a:rPr lang="en-GB"/>
              <a:t>The hoverfly doesn’t look like it has antennae. (It has very small, short antennae)</a:t>
            </a:r>
          </a:p>
          <a:p>
            <a:pPr marL="171450" indent="-171450">
              <a:buFontTx/>
              <a:buChar char="-"/>
            </a:pPr>
            <a:r>
              <a:rPr lang="en-GB"/>
              <a:t>The hoverfly only has one pair of wings. (Honeybees and wasps do have two pairs of wings like bumblebees, though they are difficult to spot.) </a:t>
            </a:r>
          </a:p>
          <a:p>
            <a:pPr marL="171450" indent="-171450">
              <a:buFontTx/>
              <a:buChar char="-"/>
            </a:pPr>
            <a:endParaRPr lang="en-GB"/>
          </a:p>
          <a:p>
            <a:pPr marL="0" indent="0">
              <a:buFontTx/>
              <a:buNone/>
            </a:pPr>
            <a:r>
              <a:rPr lang="en-GB"/>
              <a:t>If you have learned about bumblebees as pollinators, learners might notice that the wasp does not have a pollen basket on its back legs. </a:t>
            </a:r>
          </a:p>
        </p:txBody>
      </p:sp>
      <p:sp>
        <p:nvSpPr>
          <p:cNvPr id="4" name="Slide Number Placeholder 3">
            <a:extLst>
              <a:ext uri="{FF2B5EF4-FFF2-40B4-BE49-F238E27FC236}">
                <a16:creationId xmlns:a16="http://schemas.microsoft.com/office/drawing/2014/main" id="{5138F95F-B774-710F-5406-8A1B45976EA8}"/>
              </a:ext>
            </a:extLst>
          </p:cNvPr>
          <p:cNvSpPr>
            <a:spLocks noGrp="1"/>
          </p:cNvSpPr>
          <p:nvPr>
            <p:ph type="sldNum" sz="quarter" idx="5"/>
          </p:nvPr>
        </p:nvSpPr>
        <p:spPr/>
        <p:txBody>
          <a:bodyPr/>
          <a:lstStyle/>
          <a:p>
            <a:fld id="{B380F7AF-4576-449C-8E1F-D5D352D7472D}" type="slidenum">
              <a:rPr lang="en-GB" smtClean="0"/>
              <a:t>12</a:t>
            </a:fld>
            <a:endParaRPr lang="en-GB"/>
          </a:p>
        </p:txBody>
      </p:sp>
    </p:spTree>
    <p:extLst>
      <p:ext uri="{BB962C8B-B14F-4D97-AF65-F5344CB8AC3E}">
        <p14:creationId xmlns:p14="http://schemas.microsoft.com/office/powerpoint/2010/main" val="575118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9EB79-BD40-D9BA-ACAD-6C36AA58C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3F50A-8011-1098-04D0-26DF7806C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529DD-12A8-B3D0-62B4-F5A787AFCF99}"/>
              </a:ext>
            </a:extLst>
          </p:cNvPr>
          <p:cNvSpPr>
            <a:spLocks noGrp="1"/>
          </p:cNvSpPr>
          <p:nvPr>
            <p:ph type="body" idx="1"/>
          </p:nvPr>
        </p:nvSpPr>
        <p:spPr/>
        <p:txBody>
          <a:bodyPr/>
          <a:lstStyle/>
          <a:p>
            <a:pPr marL="0" indent="0">
              <a:buFontTx/>
              <a:buNone/>
            </a:pPr>
            <a:r>
              <a:rPr lang="en-GB"/>
              <a:t>A few potential answers</a:t>
            </a:r>
          </a:p>
          <a:p>
            <a:pPr marL="171450" indent="-171450">
              <a:buFontTx/>
              <a:buChar char="-"/>
            </a:pPr>
            <a:r>
              <a:rPr lang="en-GB"/>
              <a:t>Antennae are short nubs. (This shape of antennae is only seen in flies. All bees and bumblebees have long, thin antennae.)</a:t>
            </a:r>
          </a:p>
          <a:p>
            <a:pPr marL="171450" indent="-171450">
              <a:buFontTx/>
              <a:buChar char="-"/>
            </a:pPr>
            <a:r>
              <a:rPr lang="en-GB"/>
              <a:t>Eyes are VERY big and round, taking up most of the head. (Bees have slightly smaller eyes that are usually more oval or almond-shaped.)</a:t>
            </a:r>
          </a:p>
          <a:p>
            <a:pPr marL="171450" indent="-171450">
              <a:buFontTx/>
              <a:buChar char="-"/>
            </a:pPr>
            <a:r>
              <a:rPr lang="en-GB"/>
              <a:t>Only has 1 pair of wings. (This is difficult to see. But might be spotted in the 3</a:t>
            </a:r>
            <a:r>
              <a:rPr lang="en-GB" baseline="30000"/>
              <a:t>rd</a:t>
            </a:r>
            <a:r>
              <a:rPr lang="en-GB"/>
              <a:t> photo.)</a:t>
            </a:r>
          </a:p>
          <a:p>
            <a:pPr marL="171450" indent="-171450">
              <a:buFontTx/>
              <a:buChar char="-"/>
            </a:pPr>
            <a:r>
              <a:rPr lang="en-GB"/>
              <a:t>Mouth has a round pad at the end. (Bees and bumblebees have mouth parts that are long and pointed)</a:t>
            </a:r>
          </a:p>
          <a:p>
            <a:pPr marL="171450" indent="-171450">
              <a:buFontTx/>
              <a:buChar char="-"/>
            </a:pPr>
            <a:endParaRPr lang="en-GB"/>
          </a:p>
          <a:p>
            <a:pPr marL="0" indent="0">
              <a:buFontTx/>
              <a:buNone/>
            </a:pPr>
            <a:endParaRPr lang="en-GB"/>
          </a:p>
          <a:p>
            <a:pPr marL="0" indent="0">
              <a:buFontTx/>
              <a:buNone/>
            </a:pPr>
            <a:r>
              <a:rPr lang="en-GB"/>
              <a:t>This is the Narcissus bulb fly. It eats pollen and nectar from flowers as an adult. As a larva it lives underground and eats the bulbs of bluebells, daffodils, and related plants. Scientists think it has evolved to mimic (look like) bumblebees because bumblebees can sting, so looking like a bumblebee might keep potential predators away. The narcissus bulb fly cannot sting or bite.</a:t>
            </a:r>
          </a:p>
        </p:txBody>
      </p:sp>
      <p:sp>
        <p:nvSpPr>
          <p:cNvPr id="4" name="Slide Number Placeholder 3">
            <a:extLst>
              <a:ext uri="{FF2B5EF4-FFF2-40B4-BE49-F238E27FC236}">
                <a16:creationId xmlns:a16="http://schemas.microsoft.com/office/drawing/2014/main" id="{FAFBF8C3-3713-6857-D618-9D59C4C93C3D}"/>
              </a:ext>
            </a:extLst>
          </p:cNvPr>
          <p:cNvSpPr>
            <a:spLocks noGrp="1"/>
          </p:cNvSpPr>
          <p:nvPr>
            <p:ph type="sldNum" sz="quarter" idx="5"/>
          </p:nvPr>
        </p:nvSpPr>
        <p:spPr/>
        <p:txBody>
          <a:bodyPr/>
          <a:lstStyle/>
          <a:p>
            <a:fld id="{B380F7AF-4576-449C-8E1F-D5D352D7472D}" type="slidenum">
              <a:rPr lang="en-GB" smtClean="0"/>
              <a:t>13</a:t>
            </a:fld>
            <a:endParaRPr lang="en-GB"/>
          </a:p>
        </p:txBody>
      </p:sp>
    </p:spTree>
    <p:extLst>
      <p:ext uri="{BB962C8B-B14F-4D97-AF65-F5344CB8AC3E}">
        <p14:creationId xmlns:p14="http://schemas.microsoft.com/office/powerpoint/2010/main" val="85332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42383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6487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684058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55379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5785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3236" y="1966074"/>
            <a:ext cx="8448964" cy="4755093"/>
          </a:xfrm>
          <a:prstGeom prst="rect">
            <a:avLst/>
          </a:prstGeom>
        </p:spPr>
      </p:pic>
    </p:spTree>
    <p:extLst>
      <p:ext uri="{BB962C8B-B14F-4D97-AF65-F5344CB8AC3E}">
        <p14:creationId xmlns:p14="http://schemas.microsoft.com/office/powerpoint/2010/main" val="3944092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415356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361156" y="1773717"/>
            <a:ext cx="7469688" cy="2407758"/>
          </a:xfrm>
        </p:spPr>
        <p:txBody>
          <a:bodyPr>
            <a:normAutofit/>
          </a:bodyPr>
          <a:lstStyle/>
          <a:p>
            <a:r>
              <a:rPr lang="en-GB" sz="4400"/>
              <a:t>What is a bumblebee?</a:t>
            </a:r>
            <a:br>
              <a:rPr lang="en-GB" sz="4400"/>
            </a:br>
            <a:endParaRPr lang="en-GB" sz="4400" noProof="0"/>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0FB3A-D488-41B0-5254-901740C74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9A757-4AB6-612B-F20C-F8D5C11B9461}"/>
              </a:ext>
            </a:extLst>
          </p:cNvPr>
          <p:cNvSpPr>
            <a:spLocks noGrp="1"/>
          </p:cNvSpPr>
          <p:nvPr>
            <p:ph type="title"/>
          </p:nvPr>
        </p:nvSpPr>
        <p:spPr>
          <a:xfrm>
            <a:off x="550863" y="311968"/>
            <a:ext cx="10802655" cy="824848"/>
          </a:xfrm>
        </p:spPr>
        <p:txBody>
          <a:bodyPr/>
          <a:lstStyle/>
          <a:p>
            <a:r>
              <a:rPr lang="en-GB" noProof="0">
                <a:latin typeface="Work Sans" pitchFamily="2" charset="0"/>
              </a:rPr>
              <a:t>Which of these are bumblebees?</a:t>
            </a:r>
          </a:p>
        </p:txBody>
      </p:sp>
      <p:pic>
        <p:nvPicPr>
          <p:cNvPr id="2050" name="Picture 2">
            <a:extLst>
              <a:ext uri="{FF2B5EF4-FFF2-40B4-BE49-F238E27FC236}">
                <a16:creationId xmlns:a16="http://schemas.microsoft.com/office/drawing/2014/main" id="{B9C902EC-2DEE-DEEF-2334-22AD8B1DE288}"/>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rot="16200000" flipH="1">
            <a:off x="96809" y="2135151"/>
            <a:ext cx="3182643" cy="27621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87BD101-474D-E704-243B-F9C1CD4DA6EE}"/>
              </a:ext>
            </a:extLst>
          </p:cNvPr>
          <p:cNvPicPr>
            <a:picLocks noGrp="1" noChangeAspect="1" noChangeArrowheads="1"/>
          </p:cNvPicPr>
          <p:nvPr>
            <p:ph idx="10"/>
          </p:nvPr>
        </p:nvPicPr>
        <p:blipFill rotWithShape="1">
          <a:blip r:embed="rId3" cstate="print">
            <a:extLst>
              <a:ext uri="{28A0092B-C50C-407E-A947-70E740481C1C}">
                <a14:useLocalDpi xmlns:a14="http://schemas.microsoft.com/office/drawing/2010/main"/>
              </a:ext>
            </a:extLst>
          </a:blip>
          <a:srcRect/>
          <a:stretch/>
        </p:blipFill>
        <p:spPr bwMode="auto">
          <a:xfrm>
            <a:off x="3366037" y="1924897"/>
            <a:ext cx="2652360" cy="31826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4D51B0C-4153-8A00-D676-B09219C86FC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264433" y="1930891"/>
            <a:ext cx="2652359" cy="31826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A3389D0-2667-30B3-8E18-B91AE244E5A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315235" y="1924899"/>
            <a:ext cx="2652360" cy="3182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869C8D-6EDD-1194-BB8D-CB17DA157FB9}"/>
              </a:ext>
            </a:extLst>
          </p:cNvPr>
          <p:cNvSpPr txBox="1"/>
          <p:nvPr/>
        </p:nvSpPr>
        <p:spPr>
          <a:xfrm>
            <a:off x="307062" y="1346190"/>
            <a:ext cx="27621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Tree bumblebee</a:t>
            </a:r>
          </a:p>
        </p:txBody>
      </p:sp>
      <p:sp>
        <p:nvSpPr>
          <p:cNvPr id="4" name="TextBox 3">
            <a:extLst>
              <a:ext uri="{FF2B5EF4-FFF2-40B4-BE49-F238E27FC236}">
                <a16:creationId xmlns:a16="http://schemas.microsoft.com/office/drawing/2014/main" id="{BE418E92-0CF0-33FC-D3B6-F797842FD78B}"/>
              </a:ext>
            </a:extLst>
          </p:cNvPr>
          <p:cNvSpPr txBox="1"/>
          <p:nvPr/>
        </p:nvSpPr>
        <p:spPr>
          <a:xfrm>
            <a:off x="3366038" y="1346190"/>
            <a:ext cx="26523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Tree bumblebee</a:t>
            </a:r>
          </a:p>
        </p:txBody>
      </p:sp>
      <p:sp>
        <p:nvSpPr>
          <p:cNvPr id="5" name="TextBox 4">
            <a:extLst>
              <a:ext uri="{FF2B5EF4-FFF2-40B4-BE49-F238E27FC236}">
                <a16:creationId xmlns:a16="http://schemas.microsoft.com/office/drawing/2014/main" id="{C278D727-23B4-1C6B-D6D6-764D709D1DF3}"/>
              </a:ext>
            </a:extLst>
          </p:cNvPr>
          <p:cNvSpPr txBox="1"/>
          <p:nvPr/>
        </p:nvSpPr>
        <p:spPr>
          <a:xfrm>
            <a:off x="6315236" y="1346190"/>
            <a:ext cx="26523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Honeybee</a:t>
            </a:r>
          </a:p>
        </p:txBody>
      </p:sp>
      <p:sp>
        <p:nvSpPr>
          <p:cNvPr id="6" name="TextBox 5">
            <a:extLst>
              <a:ext uri="{FF2B5EF4-FFF2-40B4-BE49-F238E27FC236}">
                <a16:creationId xmlns:a16="http://schemas.microsoft.com/office/drawing/2014/main" id="{FA60993C-A9BF-6236-D1C5-F5532E4F20CF}"/>
              </a:ext>
            </a:extLst>
          </p:cNvPr>
          <p:cNvSpPr txBox="1"/>
          <p:nvPr/>
        </p:nvSpPr>
        <p:spPr>
          <a:xfrm>
            <a:off x="9264433" y="1207691"/>
            <a:ext cx="26523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Common carder bumblebee</a:t>
            </a:r>
          </a:p>
        </p:txBody>
      </p:sp>
      <p:pic>
        <p:nvPicPr>
          <p:cNvPr id="7" name="Graphic 6" descr="Tick with solid fill">
            <a:extLst>
              <a:ext uri="{FF2B5EF4-FFF2-40B4-BE49-F238E27FC236}">
                <a16:creationId xmlns:a16="http://schemas.microsoft.com/office/drawing/2014/main" id="{487176AD-F28D-4818-BE6F-A35D10D827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70925" y="4997983"/>
            <a:ext cx="837728" cy="837728"/>
          </a:xfrm>
          <a:prstGeom prst="rect">
            <a:avLst/>
          </a:prstGeom>
        </p:spPr>
      </p:pic>
      <p:pic>
        <p:nvPicPr>
          <p:cNvPr id="8" name="Graphic 7" descr="Tick with solid fill">
            <a:extLst>
              <a:ext uri="{FF2B5EF4-FFF2-40B4-BE49-F238E27FC236}">
                <a16:creationId xmlns:a16="http://schemas.microsoft.com/office/drawing/2014/main" id="{6FFAF6F8-DBAD-6D09-F5FB-E94D621C00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20314" y="4997983"/>
            <a:ext cx="837728" cy="837728"/>
          </a:xfrm>
          <a:prstGeom prst="rect">
            <a:avLst/>
          </a:prstGeom>
        </p:spPr>
      </p:pic>
      <p:pic>
        <p:nvPicPr>
          <p:cNvPr id="9" name="Graphic 8" descr="Tick with solid fill">
            <a:extLst>
              <a:ext uri="{FF2B5EF4-FFF2-40B4-BE49-F238E27FC236}">
                <a16:creationId xmlns:a16="http://schemas.microsoft.com/office/drawing/2014/main" id="{E85C2695-D6C0-4386-E689-9942190EBD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9027" y="5004699"/>
            <a:ext cx="837728" cy="837728"/>
          </a:xfrm>
          <a:prstGeom prst="rect">
            <a:avLst/>
          </a:prstGeom>
        </p:spPr>
      </p:pic>
    </p:spTree>
    <p:extLst>
      <p:ext uri="{BB962C8B-B14F-4D97-AF65-F5344CB8AC3E}">
        <p14:creationId xmlns:p14="http://schemas.microsoft.com/office/powerpoint/2010/main" val="6967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2259F-B10E-8C78-43AF-AE2B95A91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6A0B7-59A4-380D-469E-50098C15E468}"/>
              </a:ext>
            </a:extLst>
          </p:cNvPr>
          <p:cNvSpPr>
            <a:spLocks noGrp="1"/>
          </p:cNvSpPr>
          <p:nvPr>
            <p:ph type="title"/>
          </p:nvPr>
        </p:nvSpPr>
        <p:spPr>
          <a:xfrm>
            <a:off x="550863" y="311968"/>
            <a:ext cx="10802655" cy="824848"/>
          </a:xfrm>
        </p:spPr>
        <p:txBody>
          <a:bodyPr/>
          <a:lstStyle/>
          <a:p>
            <a:r>
              <a:rPr lang="en-GB">
                <a:latin typeface="Work Sans" pitchFamily="2" charset="0"/>
              </a:rPr>
              <a:t>Which of these are bumblebees?</a:t>
            </a:r>
            <a:endParaRPr lang="en-GB" noProof="0">
              <a:latin typeface="Work Sans" pitchFamily="2" charset="0"/>
            </a:endParaRPr>
          </a:p>
        </p:txBody>
      </p:sp>
      <p:pic>
        <p:nvPicPr>
          <p:cNvPr id="2050" name="Picture 2">
            <a:extLst>
              <a:ext uri="{FF2B5EF4-FFF2-40B4-BE49-F238E27FC236}">
                <a16:creationId xmlns:a16="http://schemas.microsoft.com/office/drawing/2014/main" id="{D2A46F94-1C82-7B68-8BF6-3F47AF45C1F1}"/>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flipH="1">
            <a:off x="417249" y="1924896"/>
            <a:ext cx="2651950" cy="31826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95E8469-8BAA-431B-3A3C-5882DC3FF9DA}"/>
              </a:ext>
            </a:extLst>
          </p:cNvPr>
          <p:cNvPicPr>
            <a:picLocks noGrp="1" noChangeAspect="1" noChangeArrowheads="1"/>
          </p:cNvPicPr>
          <p:nvPr>
            <p:ph idx="10"/>
          </p:nvPr>
        </p:nvPicPr>
        <p:blipFill>
          <a:blip r:embed="rId3" cstate="screen">
            <a:extLst>
              <a:ext uri="{28A0092B-C50C-407E-A947-70E740481C1C}">
                <a14:useLocalDpi xmlns:a14="http://schemas.microsoft.com/office/drawing/2010/main"/>
              </a:ext>
            </a:extLst>
          </a:blip>
          <a:srcRect/>
          <a:stretch/>
        </p:blipFill>
        <p:spPr bwMode="auto">
          <a:xfrm>
            <a:off x="3366037" y="1924897"/>
            <a:ext cx="2652360" cy="31826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9A43842-F617-CA65-B39C-12FC9F6239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9264433" y="1930891"/>
            <a:ext cx="2652359" cy="31826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D6EF6C7-99E2-E8B5-4558-39DEB271860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315235" y="1924899"/>
            <a:ext cx="2652360" cy="3182643"/>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Tick with solid fill">
            <a:extLst>
              <a:ext uri="{FF2B5EF4-FFF2-40B4-BE49-F238E27FC236}">
                <a16:creationId xmlns:a16="http://schemas.microsoft.com/office/drawing/2014/main" id="{DCF47A5F-8641-6ED2-7FB5-AD7D04774C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2551" y="4997983"/>
            <a:ext cx="837728" cy="837728"/>
          </a:xfrm>
          <a:prstGeom prst="rect">
            <a:avLst/>
          </a:prstGeom>
        </p:spPr>
      </p:pic>
      <p:pic>
        <p:nvPicPr>
          <p:cNvPr id="4" name="Graphic 3" descr="Tick with solid fill">
            <a:extLst>
              <a:ext uri="{FF2B5EF4-FFF2-40B4-BE49-F238E27FC236}">
                <a16:creationId xmlns:a16="http://schemas.microsoft.com/office/drawing/2014/main" id="{10867E7F-9330-AFD1-7724-77B1998850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20314" y="4997983"/>
            <a:ext cx="837728" cy="837728"/>
          </a:xfrm>
          <a:prstGeom prst="rect">
            <a:avLst/>
          </a:prstGeom>
        </p:spPr>
      </p:pic>
      <p:sp>
        <p:nvSpPr>
          <p:cNvPr id="6" name="TextBox 5">
            <a:extLst>
              <a:ext uri="{FF2B5EF4-FFF2-40B4-BE49-F238E27FC236}">
                <a16:creationId xmlns:a16="http://schemas.microsoft.com/office/drawing/2014/main" id="{EA1DCB56-61F4-1D9A-E187-34A235898162}"/>
              </a:ext>
            </a:extLst>
          </p:cNvPr>
          <p:cNvSpPr txBox="1"/>
          <p:nvPr/>
        </p:nvSpPr>
        <p:spPr>
          <a:xfrm>
            <a:off x="307062" y="1346190"/>
            <a:ext cx="27621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Hoverfly</a:t>
            </a:r>
          </a:p>
        </p:txBody>
      </p:sp>
      <p:sp>
        <p:nvSpPr>
          <p:cNvPr id="7" name="TextBox 6">
            <a:extLst>
              <a:ext uri="{FF2B5EF4-FFF2-40B4-BE49-F238E27FC236}">
                <a16:creationId xmlns:a16="http://schemas.microsoft.com/office/drawing/2014/main" id="{C178DB63-7B85-6610-0560-33A17054A9BE}"/>
              </a:ext>
            </a:extLst>
          </p:cNvPr>
          <p:cNvSpPr txBox="1"/>
          <p:nvPr/>
        </p:nvSpPr>
        <p:spPr>
          <a:xfrm>
            <a:off x="3412998" y="1209418"/>
            <a:ext cx="2652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Common carder bumblebee</a:t>
            </a:r>
          </a:p>
        </p:txBody>
      </p:sp>
      <p:sp>
        <p:nvSpPr>
          <p:cNvPr id="8" name="TextBox 7">
            <a:extLst>
              <a:ext uri="{FF2B5EF4-FFF2-40B4-BE49-F238E27FC236}">
                <a16:creationId xmlns:a16="http://schemas.microsoft.com/office/drawing/2014/main" id="{F18F2067-06F6-98F8-F22F-5028877C81E8}"/>
              </a:ext>
            </a:extLst>
          </p:cNvPr>
          <p:cNvSpPr txBox="1"/>
          <p:nvPr/>
        </p:nvSpPr>
        <p:spPr>
          <a:xfrm>
            <a:off x="6315236" y="1346190"/>
            <a:ext cx="26523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Early bumblebee</a:t>
            </a:r>
          </a:p>
        </p:txBody>
      </p:sp>
      <p:sp>
        <p:nvSpPr>
          <p:cNvPr id="9" name="TextBox 8">
            <a:extLst>
              <a:ext uri="{FF2B5EF4-FFF2-40B4-BE49-F238E27FC236}">
                <a16:creationId xmlns:a16="http://schemas.microsoft.com/office/drawing/2014/main" id="{B61CB501-0163-2F34-07CE-E0E6C20CEDBD}"/>
              </a:ext>
            </a:extLst>
          </p:cNvPr>
          <p:cNvSpPr txBox="1"/>
          <p:nvPr/>
        </p:nvSpPr>
        <p:spPr>
          <a:xfrm>
            <a:off x="9264433" y="1346190"/>
            <a:ext cx="26523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Honeybee</a:t>
            </a:r>
          </a:p>
        </p:txBody>
      </p:sp>
    </p:spTree>
    <p:extLst>
      <p:ext uri="{BB962C8B-B14F-4D97-AF65-F5344CB8AC3E}">
        <p14:creationId xmlns:p14="http://schemas.microsoft.com/office/powerpoint/2010/main" val="917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42B57-7F4D-CD32-5F2E-170C34CF1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8D0E4-138F-F567-2219-18A54CC7C91F}"/>
              </a:ext>
            </a:extLst>
          </p:cNvPr>
          <p:cNvSpPr>
            <a:spLocks noGrp="1"/>
          </p:cNvSpPr>
          <p:nvPr>
            <p:ph type="title"/>
          </p:nvPr>
        </p:nvSpPr>
        <p:spPr>
          <a:xfrm>
            <a:off x="551145" y="365126"/>
            <a:ext cx="7148103" cy="824848"/>
          </a:xfrm>
        </p:spPr>
        <p:txBody>
          <a:bodyPr>
            <a:normAutofit/>
          </a:bodyPr>
          <a:lstStyle/>
          <a:p>
            <a:r>
              <a:rPr lang="en-GB"/>
              <a:t>These are NOT bumblebees.</a:t>
            </a:r>
          </a:p>
        </p:txBody>
      </p:sp>
      <p:pic>
        <p:nvPicPr>
          <p:cNvPr id="3" name="Content Placeholder 2">
            <a:extLst>
              <a:ext uri="{FF2B5EF4-FFF2-40B4-BE49-F238E27FC236}">
                <a16:creationId xmlns:a16="http://schemas.microsoft.com/office/drawing/2014/main" id="{D5412FB7-CD72-AE89-2EBA-39DF93362938}"/>
              </a:ext>
            </a:extLst>
          </p:cNvPr>
          <p:cNvPicPr>
            <a:picLocks noGrp="1" noChangeAspect="1" noChangeArrowheads="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51145" y="2041450"/>
            <a:ext cx="3486150" cy="3624348"/>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2">
            <a:extLst>
              <a:ext uri="{FF2B5EF4-FFF2-40B4-BE49-F238E27FC236}">
                <a16:creationId xmlns:a16="http://schemas.microsoft.com/office/drawing/2014/main" id="{FA98B572-D457-2345-09F6-B854944E78D3}"/>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352675" y="2041451"/>
            <a:ext cx="3486150" cy="362434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2">
            <a:extLst>
              <a:ext uri="{FF2B5EF4-FFF2-40B4-BE49-F238E27FC236}">
                <a16:creationId xmlns:a16="http://schemas.microsoft.com/office/drawing/2014/main" id="{B1591C73-5B3F-0D7B-08B6-6E3BB4FCDEB8}"/>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154705" y="2041451"/>
            <a:ext cx="3486150" cy="36243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A03889-39A8-8B4E-9E4C-47B65E063952}"/>
              </a:ext>
            </a:extLst>
          </p:cNvPr>
          <p:cNvSpPr txBox="1"/>
          <p:nvPr/>
        </p:nvSpPr>
        <p:spPr>
          <a:xfrm>
            <a:off x="488630" y="1210453"/>
            <a:ext cx="7253149" cy="830997"/>
          </a:xfrm>
          <a:prstGeom prst="rect">
            <a:avLst/>
          </a:prstGeom>
          <a:noFill/>
        </p:spPr>
        <p:txBody>
          <a:bodyPr wrap="square" lIns="91440" tIns="45720" rIns="91440" bIns="45720" rtlCol="0" anchor="t">
            <a:spAutoFit/>
          </a:bodyPr>
          <a:lstStyle/>
          <a:p>
            <a:r>
              <a:rPr lang="en-GB" sz="2400">
                <a:latin typeface="Work Sans"/>
              </a:rPr>
              <a:t>How many clues can you spot that tell us these are not bumblebees?</a:t>
            </a:r>
          </a:p>
        </p:txBody>
      </p:sp>
      <p:sp>
        <p:nvSpPr>
          <p:cNvPr id="6" name="TextBox 5">
            <a:extLst>
              <a:ext uri="{FF2B5EF4-FFF2-40B4-BE49-F238E27FC236}">
                <a16:creationId xmlns:a16="http://schemas.microsoft.com/office/drawing/2014/main" id="{877EF797-78D3-DFAC-ED2E-7D0E70E6BE65}"/>
              </a:ext>
            </a:extLst>
          </p:cNvPr>
          <p:cNvSpPr txBox="1"/>
          <p:nvPr/>
        </p:nvSpPr>
        <p:spPr>
          <a:xfrm>
            <a:off x="3006307" y="5272644"/>
            <a:ext cx="922047" cy="276999"/>
          </a:xfrm>
          <a:prstGeom prst="rect">
            <a:avLst/>
          </a:prstGeom>
          <a:solidFill>
            <a:schemeClr val="bg1"/>
          </a:solidFill>
        </p:spPr>
        <p:txBody>
          <a:bodyPr wrap="none" rtlCol="0">
            <a:spAutoFit/>
          </a:bodyPr>
          <a:lstStyle/>
          <a:p>
            <a:r>
              <a:rPr lang="en-GB" sz="1200">
                <a:latin typeface="Work Sans" pitchFamily="2" charset="0"/>
              </a:rPr>
              <a:t>Honeybee</a:t>
            </a:r>
          </a:p>
        </p:txBody>
      </p:sp>
      <p:sp>
        <p:nvSpPr>
          <p:cNvPr id="7" name="TextBox 6">
            <a:extLst>
              <a:ext uri="{FF2B5EF4-FFF2-40B4-BE49-F238E27FC236}">
                <a16:creationId xmlns:a16="http://schemas.microsoft.com/office/drawing/2014/main" id="{5D87F36F-2826-DD38-3815-B6A1109470BC}"/>
              </a:ext>
            </a:extLst>
          </p:cNvPr>
          <p:cNvSpPr txBox="1"/>
          <p:nvPr/>
        </p:nvSpPr>
        <p:spPr>
          <a:xfrm>
            <a:off x="6326008" y="5292804"/>
            <a:ext cx="1415772" cy="276999"/>
          </a:xfrm>
          <a:prstGeom prst="rect">
            <a:avLst/>
          </a:prstGeom>
          <a:solidFill>
            <a:schemeClr val="bg1"/>
          </a:solidFill>
        </p:spPr>
        <p:txBody>
          <a:bodyPr wrap="none" rtlCol="0">
            <a:spAutoFit/>
          </a:bodyPr>
          <a:lstStyle/>
          <a:p>
            <a:r>
              <a:rPr lang="en-GB" sz="1200">
                <a:latin typeface="Work Sans" pitchFamily="2" charset="0"/>
              </a:rPr>
              <a:t>Batman hoverfly</a:t>
            </a:r>
          </a:p>
        </p:txBody>
      </p:sp>
      <p:sp>
        <p:nvSpPr>
          <p:cNvPr id="9" name="TextBox 8">
            <a:extLst>
              <a:ext uri="{FF2B5EF4-FFF2-40B4-BE49-F238E27FC236}">
                <a16:creationId xmlns:a16="http://schemas.microsoft.com/office/drawing/2014/main" id="{09C3EC20-4D56-E594-1AF3-F030598E8669}"/>
              </a:ext>
            </a:extLst>
          </p:cNvPr>
          <p:cNvSpPr txBox="1"/>
          <p:nvPr/>
        </p:nvSpPr>
        <p:spPr>
          <a:xfrm>
            <a:off x="9990345" y="5292804"/>
            <a:ext cx="1552028" cy="276999"/>
          </a:xfrm>
          <a:prstGeom prst="rect">
            <a:avLst/>
          </a:prstGeom>
          <a:solidFill>
            <a:schemeClr val="bg1"/>
          </a:solidFill>
        </p:spPr>
        <p:txBody>
          <a:bodyPr wrap="none" rtlCol="0">
            <a:spAutoFit/>
          </a:bodyPr>
          <a:lstStyle/>
          <a:p>
            <a:r>
              <a:rPr lang="en-GB" sz="1200">
                <a:latin typeface="Work Sans" pitchFamily="2" charset="0"/>
              </a:rPr>
              <a:t>Yellowjacket wasp</a:t>
            </a:r>
          </a:p>
        </p:txBody>
      </p:sp>
    </p:spTree>
    <p:extLst>
      <p:ext uri="{BB962C8B-B14F-4D97-AF65-F5344CB8AC3E}">
        <p14:creationId xmlns:p14="http://schemas.microsoft.com/office/powerpoint/2010/main" val="703365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F360-A75C-4C99-68E6-218A8FEB0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B0D9E1-2C2C-511B-1481-6E1F1443ECDB}"/>
              </a:ext>
            </a:extLst>
          </p:cNvPr>
          <p:cNvSpPr>
            <a:spLocks noGrp="1"/>
          </p:cNvSpPr>
          <p:nvPr>
            <p:ph type="title"/>
          </p:nvPr>
        </p:nvSpPr>
        <p:spPr>
          <a:xfrm>
            <a:off x="551145" y="369581"/>
            <a:ext cx="7148103" cy="824848"/>
          </a:xfrm>
        </p:spPr>
        <p:txBody>
          <a:bodyPr>
            <a:normAutofit/>
          </a:bodyPr>
          <a:lstStyle/>
          <a:p>
            <a:r>
              <a:rPr lang="en-GB"/>
              <a:t>Challenge!</a:t>
            </a:r>
            <a:endParaRPr lang="en-GB" b="0"/>
          </a:p>
        </p:txBody>
      </p:sp>
      <p:pic>
        <p:nvPicPr>
          <p:cNvPr id="3" name="Content Placeholder 2">
            <a:extLst>
              <a:ext uri="{FF2B5EF4-FFF2-40B4-BE49-F238E27FC236}">
                <a16:creationId xmlns:a16="http://schemas.microsoft.com/office/drawing/2014/main" id="{B13A28F8-909F-E9E3-518A-17E100CA1F78}"/>
              </a:ext>
            </a:extLst>
          </p:cNvPr>
          <p:cNvPicPr>
            <a:picLocks noGrp="1" noChangeAspect="1" noChangeArrowheads="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352925" y="2147777"/>
            <a:ext cx="3486150" cy="3515794"/>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2">
            <a:extLst>
              <a:ext uri="{FF2B5EF4-FFF2-40B4-BE49-F238E27FC236}">
                <a16:creationId xmlns:a16="http://schemas.microsoft.com/office/drawing/2014/main" id="{FE9A4EAB-474F-EBD0-22B8-B83608D10DDF}"/>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51145" y="2147777"/>
            <a:ext cx="3486150" cy="3515794"/>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2">
            <a:extLst>
              <a:ext uri="{FF2B5EF4-FFF2-40B4-BE49-F238E27FC236}">
                <a16:creationId xmlns:a16="http://schemas.microsoft.com/office/drawing/2014/main" id="{1DA12E4C-9414-C4D1-68CA-78D81965695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8154705" y="2147777"/>
            <a:ext cx="3486150" cy="35180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77AE09E-C3C5-A3E5-D1A3-B2493C100457}"/>
              </a:ext>
            </a:extLst>
          </p:cNvPr>
          <p:cNvSpPr txBox="1"/>
          <p:nvPr/>
        </p:nvSpPr>
        <p:spPr>
          <a:xfrm>
            <a:off x="551145" y="1194429"/>
            <a:ext cx="10911962" cy="830997"/>
          </a:xfrm>
          <a:prstGeom prst="rect">
            <a:avLst/>
          </a:prstGeom>
          <a:noFill/>
        </p:spPr>
        <p:txBody>
          <a:bodyPr wrap="none" rtlCol="0">
            <a:spAutoFit/>
          </a:bodyPr>
          <a:lstStyle/>
          <a:p>
            <a:r>
              <a:rPr lang="en-GB" sz="2400" b="0">
                <a:latin typeface="Work Sans" pitchFamily="2" charset="0"/>
              </a:rPr>
              <a:t>Here are 3 photos of the same animal. It is NOT a bumblebee.</a:t>
            </a:r>
          </a:p>
          <a:p>
            <a:r>
              <a:rPr lang="en-GB" sz="2400">
                <a:latin typeface="Work Sans" pitchFamily="2" charset="0"/>
              </a:rPr>
              <a:t>How many clues can you spot that tell us that this is not a bumblebee?</a:t>
            </a:r>
          </a:p>
        </p:txBody>
      </p:sp>
    </p:spTree>
    <p:extLst>
      <p:ext uri="{BB962C8B-B14F-4D97-AF65-F5344CB8AC3E}">
        <p14:creationId xmlns:p14="http://schemas.microsoft.com/office/powerpoint/2010/main" val="2321576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163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E4B65-19F1-7461-F62C-102187BDBB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ECE471-B89E-4285-CA11-E243294045CD}"/>
              </a:ext>
            </a:extLst>
          </p:cNvPr>
          <p:cNvSpPr>
            <a:spLocks noGrp="1"/>
          </p:cNvSpPr>
          <p:nvPr>
            <p:ph type="title"/>
          </p:nvPr>
        </p:nvSpPr>
        <p:spPr/>
        <p:txBody>
          <a:bodyPr/>
          <a:lstStyle/>
          <a:p>
            <a:r>
              <a:rPr lang="en-GB" noProof="0">
                <a:latin typeface="Work Sans"/>
              </a:rPr>
              <a:t>Learning outcomes</a:t>
            </a:r>
          </a:p>
        </p:txBody>
      </p:sp>
      <p:sp>
        <p:nvSpPr>
          <p:cNvPr id="3" name="Content Placeholder 2">
            <a:extLst>
              <a:ext uri="{FF2B5EF4-FFF2-40B4-BE49-F238E27FC236}">
                <a16:creationId xmlns:a16="http://schemas.microsoft.com/office/drawing/2014/main" id="{A1E32F9F-5495-2F72-7FFC-B4F23D0C4CB6}"/>
              </a:ext>
            </a:extLst>
          </p:cNvPr>
          <p:cNvSpPr>
            <a:spLocks noGrp="1"/>
          </p:cNvSpPr>
          <p:nvPr>
            <p:ph idx="1"/>
          </p:nvPr>
        </p:nvSpPr>
        <p:spPr>
          <a:xfrm>
            <a:off x="551146" y="1717070"/>
            <a:ext cx="6602123" cy="4459893"/>
          </a:xfrm>
        </p:spPr>
        <p:txBody>
          <a:bodyPr vert="horz" lIns="91440" tIns="45720" rIns="91440" bIns="45720" rtlCol="0" anchor="t">
            <a:normAutofit/>
          </a:bodyPr>
          <a:lstStyle/>
          <a:p>
            <a:pPr marL="0" indent="0">
              <a:buNone/>
            </a:pPr>
            <a:r>
              <a:rPr lang="en-GB">
                <a:latin typeface="Work Sans"/>
              </a:rPr>
              <a:t>I can describe some differences between bumblebees and other insects.</a:t>
            </a:r>
          </a:p>
          <a:p>
            <a:pPr marL="0" indent="0">
              <a:buNone/>
            </a:pPr>
            <a:endParaRPr lang="en-GB">
              <a:latin typeface="Work Sans"/>
            </a:endParaRPr>
          </a:p>
          <a:p>
            <a:pPr marL="0" indent="0">
              <a:buNone/>
            </a:pPr>
            <a:r>
              <a:rPr lang="en-GB">
                <a:latin typeface="Work Sans"/>
              </a:rPr>
              <a:t>I can use observations to identify if an animal is bumblebee.</a:t>
            </a:r>
            <a:endParaRPr lang="en-GB"/>
          </a:p>
        </p:txBody>
      </p:sp>
      <p:pic>
        <p:nvPicPr>
          <p:cNvPr id="1026" name="Picture 2">
            <a:extLst>
              <a:ext uri="{FF2B5EF4-FFF2-40B4-BE49-F238E27FC236}">
                <a16:creationId xmlns:a16="http://schemas.microsoft.com/office/drawing/2014/main" id="{851F7E64-FC37-D1B7-6002-00AFDD5A0F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7379697" y="554598"/>
            <a:ext cx="4480607" cy="57488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5D0913-E53C-4151-37FA-656CB2B07046}"/>
              </a:ext>
            </a:extLst>
          </p:cNvPr>
          <p:cNvSpPr txBox="1"/>
          <p:nvPr/>
        </p:nvSpPr>
        <p:spPr>
          <a:xfrm>
            <a:off x="9843041" y="5899964"/>
            <a:ext cx="1895071" cy="276999"/>
          </a:xfrm>
          <a:prstGeom prst="rect">
            <a:avLst/>
          </a:prstGeom>
          <a:solidFill>
            <a:schemeClr val="bg1"/>
          </a:solidFill>
        </p:spPr>
        <p:txBody>
          <a:bodyPr wrap="none" rtlCol="0">
            <a:spAutoFit/>
          </a:bodyPr>
          <a:lstStyle/>
          <a:p>
            <a:r>
              <a:rPr lang="en-GB" sz="1200">
                <a:latin typeface="Work Sans" pitchFamily="2" charset="0"/>
              </a:rPr>
              <a:t>Buff-tailed bumblebee</a:t>
            </a:r>
          </a:p>
        </p:txBody>
      </p:sp>
    </p:spTree>
    <p:extLst>
      <p:ext uri="{BB962C8B-B14F-4D97-AF65-F5344CB8AC3E}">
        <p14:creationId xmlns:p14="http://schemas.microsoft.com/office/powerpoint/2010/main" val="1731594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552DC1E-6856-BF4B-CF86-0910A18B986F}"/>
              </a:ext>
            </a:extLst>
          </p:cNvPr>
          <p:cNvSpPr>
            <a:spLocks noGrp="1"/>
          </p:cNvSpPr>
          <p:nvPr>
            <p:ph type="title"/>
          </p:nvPr>
        </p:nvSpPr>
        <p:spPr>
          <a:xfrm>
            <a:off x="551145" y="365126"/>
            <a:ext cx="7148103" cy="824848"/>
          </a:xfrm>
        </p:spPr>
        <p:txBody>
          <a:bodyPr>
            <a:normAutofit fontScale="90000"/>
          </a:bodyPr>
          <a:lstStyle/>
          <a:p>
            <a:r>
              <a:rPr lang="en-GB"/>
              <a:t>Here are three bumblebees from the Natural History Museum</a:t>
            </a:r>
          </a:p>
        </p:txBody>
      </p:sp>
      <p:sp>
        <p:nvSpPr>
          <p:cNvPr id="19" name="TextBox 18">
            <a:extLst>
              <a:ext uri="{FF2B5EF4-FFF2-40B4-BE49-F238E27FC236}">
                <a16:creationId xmlns:a16="http://schemas.microsoft.com/office/drawing/2014/main" id="{C86C2F5C-601C-8D45-E0DF-1025FC71FEBD}"/>
              </a:ext>
            </a:extLst>
          </p:cNvPr>
          <p:cNvSpPr txBox="1"/>
          <p:nvPr/>
        </p:nvSpPr>
        <p:spPr>
          <a:xfrm>
            <a:off x="488630" y="1324753"/>
            <a:ext cx="7666075" cy="461665"/>
          </a:xfrm>
          <a:prstGeom prst="rect">
            <a:avLst/>
          </a:prstGeom>
          <a:noFill/>
        </p:spPr>
        <p:txBody>
          <a:bodyPr wrap="square" lIns="91440" tIns="45720" rIns="91440" bIns="45720" rtlCol="0" anchor="t">
            <a:spAutoFit/>
          </a:bodyPr>
          <a:lstStyle/>
          <a:p>
            <a:r>
              <a:rPr lang="en-GB" sz="2400">
                <a:latin typeface="Work Sans"/>
              </a:rPr>
              <a:t>How many differences can you spot?</a:t>
            </a:r>
          </a:p>
        </p:txBody>
      </p:sp>
      <p:pic>
        <p:nvPicPr>
          <p:cNvPr id="13" name="Picture 12" descr="A bee on a needle&#10;&#10;AI-generated content may be incorrect.">
            <a:extLst>
              <a:ext uri="{FF2B5EF4-FFF2-40B4-BE49-F238E27FC236}">
                <a16:creationId xmlns:a16="http://schemas.microsoft.com/office/drawing/2014/main" id="{003AB126-5E90-AAD9-2F0F-BAE2A8C12E0A}"/>
              </a:ext>
            </a:extLst>
          </p:cNvPr>
          <p:cNvPicPr>
            <a:picLocks noChangeAspect="1"/>
          </p:cNvPicPr>
          <p:nvPr/>
        </p:nvPicPr>
        <p:blipFill>
          <a:blip r:embed="rId3"/>
          <a:stretch>
            <a:fillRect/>
          </a:stretch>
        </p:blipFill>
        <p:spPr>
          <a:xfrm>
            <a:off x="627063" y="1876719"/>
            <a:ext cx="10937875" cy="3707813"/>
          </a:xfrm>
          <a:prstGeom prst="rect">
            <a:avLst/>
          </a:prstGeom>
        </p:spPr>
      </p:pic>
      <p:grpSp>
        <p:nvGrpSpPr>
          <p:cNvPr id="3" name="Group 2">
            <a:extLst>
              <a:ext uri="{FF2B5EF4-FFF2-40B4-BE49-F238E27FC236}">
                <a16:creationId xmlns:a16="http://schemas.microsoft.com/office/drawing/2014/main" id="{1AC9B4BE-5F31-B993-B9A4-70F5AEE6F931}"/>
              </a:ext>
            </a:extLst>
          </p:cNvPr>
          <p:cNvGrpSpPr/>
          <p:nvPr/>
        </p:nvGrpSpPr>
        <p:grpSpPr>
          <a:xfrm>
            <a:off x="3152722" y="2422261"/>
            <a:ext cx="7099093" cy="2459758"/>
            <a:chOff x="3164062" y="2419993"/>
            <a:chExt cx="7099093" cy="2459758"/>
          </a:xfrm>
        </p:grpSpPr>
        <p:sp>
          <p:nvSpPr>
            <p:cNvPr id="20" name="TextBox 19">
              <a:extLst>
                <a:ext uri="{FF2B5EF4-FFF2-40B4-BE49-F238E27FC236}">
                  <a16:creationId xmlns:a16="http://schemas.microsoft.com/office/drawing/2014/main" id="{133C23CF-1692-F1C9-973C-B70E1F3D8E6B}"/>
                </a:ext>
              </a:extLst>
            </p:cNvPr>
            <p:cNvSpPr txBox="1"/>
            <p:nvPr/>
          </p:nvSpPr>
          <p:spPr>
            <a:xfrm>
              <a:off x="3616980" y="2419993"/>
              <a:ext cx="2186817" cy="338554"/>
            </a:xfrm>
            <a:prstGeom prst="rect">
              <a:avLst/>
            </a:prstGeom>
            <a:solidFill>
              <a:schemeClr val="bg1"/>
            </a:solidFill>
          </p:spPr>
          <p:txBody>
            <a:bodyPr wrap="none" rtlCol="0">
              <a:spAutoFit/>
            </a:bodyPr>
            <a:lstStyle/>
            <a:p>
              <a:r>
                <a:rPr lang="en-GB" sz="1600">
                  <a:latin typeface="Work Sans" pitchFamily="2" charset="0"/>
                </a:rPr>
                <a:t>This is their tongue!</a:t>
              </a:r>
            </a:p>
          </p:txBody>
        </p:sp>
        <p:cxnSp>
          <p:nvCxnSpPr>
            <p:cNvPr id="21" name="Straight Arrow Connector 20">
              <a:extLst>
                <a:ext uri="{FF2B5EF4-FFF2-40B4-BE49-F238E27FC236}">
                  <a16:creationId xmlns:a16="http://schemas.microsoft.com/office/drawing/2014/main" id="{50021059-1253-8F06-393B-9989E6222DE0}"/>
                </a:ext>
              </a:extLst>
            </p:cNvPr>
            <p:cNvCxnSpPr>
              <a:cxnSpLocks/>
            </p:cNvCxnSpPr>
            <p:nvPr/>
          </p:nvCxnSpPr>
          <p:spPr>
            <a:xfrm>
              <a:off x="4710389" y="2758547"/>
              <a:ext cx="5552766" cy="1842223"/>
            </a:xfrm>
            <a:prstGeom prst="straightConnector1">
              <a:avLst/>
            </a:prstGeom>
            <a:ln w="76200">
              <a:solidFill>
                <a:schemeClr val="bg1"/>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001B0108-0247-77D7-CC6D-8E179FC5F4D3}"/>
                </a:ext>
              </a:extLst>
            </p:cNvPr>
            <p:cNvCxnSpPr>
              <a:cxnSpLocks/>
              <a:stCxn id="20" idx="2"/>
            </p:cNvCxnSpPr>
            <p:nvPr/>
          </p:nvCxnSpPr>
          <p:spPr>
            <a:xfrm>
              <a:off x="4710389" y="2758547"/>
              <a:ext cx="2193746" cy="2121204"/>
            </a:xfrm>
            <a:prstGeom prst="straightConnector1">
              <a:avLst/>
            </a:prstGeom>
            <a:ln w="76200">
              <a:solidFill>
                <a:schemeClr val="bg1"/>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6AE6FCFA-1328-DF99-26DE-088FB7BA929F}"/>
                </a:ext>
              </a:extLst>
            </p:cNvPr>
            <p:cNvCxnSpPr>
              <a:cxnSpLocks/>
            </p:cNvCxnSpPr>
            <p:nvPr/>
          </p:nvCxnSpPr>
          <p:spPr>
            <a:xfrm flipH="1">
              <a:off x="3164062" y="2758547"/>
              <a:ext cx="1546327" cy="1627582"/>
            </a:xfrm>
            <a:prstGeom prst="straightConnector1">
              <a:avLst/>
            </a:prstGeom>
            <a:ln w="76200">
              <a:solidFill>
                <a:schemeClr val="bg1"/>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682146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CF020-9E0C-4170-6990-47C8CE0BDD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29F6C-5128-501D-1C43-8016C79B370A}"/>
              </a:ext>
            </a:extLst>
          </p:cNvPr>
          <p:cNvSpPr>
            <a:spLocks noGrp="1"/>
          </p:cNvSpPr>
          <p:nvPr>
            <p:ph type="title"/>
          </p:nvPr>
        </p:nvSpPr>
        <p:spPr/>
        <p:txBody>
          <a:bodyPr/>
          <a:lstStyle/>
          <a:p>
            <a:r>
              <a:rPr lang="en-GB"/>
              <a:t>What is a bumblebee?</a:t>
            </a:r>
          </a:p>
        </p:txBody>
      </p:sp>
      <p:sp>
        <p:nvSpPr>
          <p:cNvPr id="3" name="Content Placeholder 2">
            <a:extLst>
              <a:ext uri="{FF2B5EF4-FFF2-40B4-BE49-F238E27FC236}">
                <a16:creationId xmlns:a16="http://schemas.microsoft.com/office/drawing/2014/main" id="{DFDC044A-8DB5-7191-2D28-9921FCB6A2C6}"/>
              </a:ext>
            </a:extLst>
          </p:cNvPr>
          <p:cNvSpPr>
            <a:spLocks noGrp="1"/>
          </p:cNvSpPr>
          <p:nvPr>
            <p:ph idx="1"/>
          </p:nvPr>
        </p:nvSpPr>
        <p:spPr>
          <a:xfrm>
            <a:off x="551146" y="1678488"/>
            <a:ext cx="5008269" cy="4498475"/>
          </a:xfrm>
        </p:spPr>
        <p:txBody>
          <a:bodyPr/>
          <a:lstStyle/>
          <a:p>
            <a:pPr marL="0" indent="0">
              <a:buNone/>
            </a:pPr>
            <a:r>
              <a:rPr lang="en-GB"/>
              <a:t>Bumblebees are:</a:t>
            </a:r>
          </a:p>
          <a:p>
            <a:pPr>
              <a:spcAft>
                <a:spcPts val="1200"/>
              </a:spcAft>
            </a:pPr>
            <a:r>
              <a:rPr lang="en-GB"/>
              <a:t>Insects</a:t>
            </a:r>
          </a:p>
          <a:p>
            <a:pPr marL="0" indent="0">
              <a:spcAft>
                <a:spcPts val="1200"/>
              </a:spcAft>
              <a:buNone/>
            </a:pPr>
            <a:r>
              <a:rPr lang="en-GB"/>
              <a:t>They have 6 legs and 3 main body parts. </a:t>
            </a:r>
          </a:p>
          <a:p>
            <a:pPr marL="0" indent="0">
              <a:spcAft>
                <a:spcPts val="1200"/>
              </a:spcAft>
              <a:buNone/>
            </a:pPr>
            <a:endParaRPr lang="en-GB"/>
          </a:p>
          <a:p>
            <a:pPr>
              <a:spcAft>
                <a:spcPts val="1200"/>
              </a:spcAft>
            </a:pPr>
            <a:r>
              <a:rPr lang="en-GB"/>
              <a:t>Related to bees and wasps</a:t>
            </a:r>
          </a:p>
          <a:p>
            <a:pPr marL="0" indent="0">
              <a:spcAft>
                <a:spcPts val="1200"/>
              </a:spcAft>
              <a:buNone/>
            </a:pPr>
            <a:r>
              <a:rPr lang="en-GB"/>
              <a:t>They have 2 pairs of wings.</a:t>
            </a:r>
          </a:p>
        </p:txBody>
      </p:sp>
      <p:pic>
        <p:nvPicPr>
          <p:cNvPr id="6" name="Content Placeholder 5">
            <a:extLst>
              <a:ext uri="{FF2B5EF4-FFF2-40B4-BE49-F238E27FC236}">
                <a16:creationId xmlns:a16="http://schemas.microsoft.com/office/drawing/2014/main" id="{791236D6-93B6-C4B1-FE03-F488AA6A159A}"/>
              </a:ext>
            </a:extLst>
          </p:cNvPr>
          <p:cNvPicPr>
            <a:picLocks noGrp="1" noChangeAspect="1"/>
          </p:cNvPicPr>
          <p:nvPr>
            <p:ph idx="10"/>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732284" y="1722950"/>
            <a:ext cx="4924324" cy="3225706"/>
          </a:xfrm>
        </p:spPr>
      </p:pic>
      <p:cxnSp>
        <p:nvCxnSpPr>
          <p:cNvPr id="10" name="Straight Arrow Connector 9">
            <a:extLst>
              <a:ext uri="{FF2B5EF4-FFF2-40B4-BE49-F238E27FC236}">
                <a16:creationId xmlns:a16="http://schemas.microsoft.com/office/drawing/2014/main" id="{D91FC5EF-ED91-AAC7-912A-C60A7A936C61}"/>
              </a:ext>
            </a:extLst>
          </p:cNvPr>
          <p:cNvCxnSpPr>
            <a:cxnSpLocks/>
            <a:stCxn id="9" idx="3"/>
          </p:cNvCxnSpPr>
          <p:nvPr/>
        </p:nvCxnSpPr>
        <p:spPr>
          <a:xfrm flipV="1">
            <a:off x="7610550" y="4172135"/>
            <a:ext cx="1633168" cy="407551"/>
          </a:xfrm>
          <a:prstGeom prst="straightConnector1">
            <a:avLst/>
          </a:prstGeom>
          <a:ln w="76200">
            <a:solidFill>
              <a:schemeClr val="accent4">
                <a:lumMod val="60000"/>
                <a:lumOff val="40000"/>
              </a:schemeClr>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D8F639FF-4013-36EC-3319-2CB042A103E0}"/>
              </a:ext>
            </a:extLst>
          </p:cNvPr>
          <p:cNvCxnSpPr>
            <a:cxnSpLocks/>
          </p:cNvCxnSpPr>
          <p:nvPr/>
        </p:nvCxnSpPr>
        <p:spPr>
          <a:xfrm>
            <a:off x="7199027" y="3060021"/>
            <a:ext cx="1982937" cy="105642"/>
          </a:xfrm>
          <a:prstGeom prst="straightConnector1">
            <a:avLst/>
          </a:prstGeom>
          <a:ln w="76200">
            <a:solidFill>
              <a:schemeClr val="accent4">
                <a:lumMod val="60000"/>
                <a:lumOff val="40000"/>
              </a:schemeClr>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DC03D3D6-92C3-0921-5460-B4F4737912B3}"/>
              </a:ext>
            </a:extLst>
          </p:cNvPr>
          <p:cNvCxnSpPr>
            <a:cxnSpLocks/>
            <a:stCxn id="7" idx="3"/>
          </p:cNvCxnSpPr>
          <p:nvPr/>
        </p:nvCxnSpPr>
        <p:spPr>
          <a:xfrm>
            <a:off x="7035073" y="1981864"/>
            <a:ext cx="2108927" cy="569201"/>
          </a:xfrm>
          <a:prstGeom prst="straightConnector1">
            <a:avLst/>
          </a:prstGeom>
          <a:ln w="76200">
            <a:solidFill>
              <a:schemeClr val="accent4">
                <a:lumMod val="60000"/>
                <a:lumOff val="40000"/>
              </a:schemeClr>
            </a:solidFill>
            <a:tailEnd type="triangle"/>
          </a:ln>
          <a:effectLst>
            <a:outerShdw blurRad="38100" sx="101000" sy="101000" algn="ctr" rotWithShape="0">
              <a:schemeClr val="bg1">
                <a:alpha val="40000"/>
              </a:schemeClr>
            </a:outerShdw>
          </a:effectLst>
        </p:spPr>
        <p:style>
          <a:lnRef idx="3">
            <a:schemeClr val="accent2"/>
          </a:lnRef>
          <a:fillRef idx="0">
            <a:schemeClr val="accent2"/>
          </a:fillRef>
          <a:effectRef idx="2">
            <a:schemeClr val="accent2"/>
          </a:effectRef>
          <a:fontRef idx="minor">
            <a:schemeClr val="tx1"/>
          </a:fontRef>
        </p:style>
      </p:cxnSp>
      <p:sp>
        <p:nvSpPr>
          <p:cNvPr id="7" name="TextBox 14">
            <a:extLst>
              <a:ext uri="{FF2B5EF4-FFF2-40B4-BE49-F238E27FC236}">
                <a16:creationId xmlns:a16="http://schemas.microsoft.com/office/drawing/2014/main" id="{5B939466-E737-8E22-AED0-AAF01619F3E9}"/>
              </a:ext>
            </a:extLst>
          </p:cNvPr>
          <p:cNvSpPr txBox="1"/>
          <p:nvPr/>
        </p:nvSpPr>
        <p:spPr>
          <a:xfrm>
            <a:off x="6133864" y="1751031"/>
            <a:ext cx="901209" cy="461665"/>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2F1D"/>
                </a:solidFill>
                <a:effectLst/>
                <a:uLnTx/>
                <a:uFillTx/>
                <a:latin typeface="Aptos" panose="02110004020202020204"/>
                <a:ea typeface="+mn-ea"/>
                <a:cs typeface="+mn-cs"/>
              </a:rPr>
              <a:t>Head</a:t>
            </a:r>
          </a:p>
        </p:txBody>
      </p:sp>
      <p:sp>
        <p:nvSpPr>
          <p:cNvPr id="8" name="TextBox 15">
            <a:extLst>
              <a:ext uri="{FF2B5EF4-FFF2-40B4-BE49-F238E27FC236}">
                <a16:creationId xmlns:a16="http://schemas.microsoft.com/office/drawing/2014/main" id="{14616E28-FEF1-D07C-6723-78DD47E01B96}"/>
              </a:ext>
            </a:extLst>
          </p:cNvPr>
          <p:cNvSpPr txBox="1"/>
          <p:nvPr/>
        </p:nvSpPr>
        <p:spPr>
          <a:xfrm>
            <a:off x="6133864" y="2829189"/>
            <a:ext cx="1065163" cy="461665"/>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2F1D"/>
                </a:solidFill>
                <a:effectLst/>
                <a:uLnTx/>
                <a:uFillTx/>
                <a:latin typeface="Aptos" panose="02110004020202020204"/>
                <a:ea typeface="+mn-ea"/>
                <a:cs typeface="+mn-cs"/>
              </a:rPr>
              <a:t>Thorax</a:t>
            </a:r>
          </a:p>
        </p:txBody>
      </p:sp>
      <p:sp>
        <p:nvSpPr>
          <p:cNvPr id="9" name="TextBox 16">
            <a:extLst>
              <a:ext uri="{FF2B5EF4-FFF2-40B4-BE49-F238E27FC236}">
                <a16:creationId xmlns:a16="http://schemas.microsoft.com/office/drawing/2014/main" id="{E5ED10D7-9616-BEB5-BFA8-1F7E2B12709C}"/>
              </a:ext>
            </a:extLst>
          </p:cNvPr>
          <p:cNvSpPr txBox="1"/>
          <p:nvPr/>
        </p:nvSpPr>
        <p:spPr>
          <a:xfrm>
            <a:off x="6133864" y="4348853"/>
            <a:ext cx="1476686" cy="461665"/>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2F1D"/>
                </a:solidFill>
                <a:effectLst/>
                <a:uLnTx/>
                <a:uFillTx/>
                <a:latin typeface="Aptos" panose="02110004020202020204"/>
                <a:ea typeface="+mn-ea"/>
                <a:cs typeface="+mn-cs"/>
              </a:rPr>
              <a:t>Abdomen</a:t>
            </a:r>
          </a:p>
        </p:txBody>
      </p:sp>
      <p:sp>
        <p:nvSpPr>
          <p:cNvPr id="24" name="TextBox 14">
            <a:extLst>
              <a:ext uri="{FF2B5EF4-FFF2-40B4-BE49-F238E27FC236}">
                <a16:creationId xmlns:a16="http://schemas.microsoft.com/office/drawing/2014/main" id="{7E488143-AC4E-4511-A5B0-051DB7E0D746}"/>
              </a:ext>
            </a:extLst>
          </p:cNvPr>
          <p:cNvSpPr txBox="1"/>
          <p:nvPr/>
        </p:nvSpPr>
        <p:spPr>
          <a:xfrm>
            <a:off x="10373675" y="1354937"/>
            <a:ext cx="1551088" cy="461665"/>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2F1D"/>
                </a:solidFill>
                <a:effectLst/>
                <a:uLnTx/>
                <a:uFillTx/>
                <a:latin typeface="Aptos" panose="02110004020202020204"/>
                <a:ea typeface="+mn-ea"/>
                <a:cs typeface="+mn-cs"/>
              </a:rPr>
              <a:t>Forewings</a:t>
            </a:r>
          </a:p>
        </p:txBody>
      </p:sp>
      <p:sp>
        <p:nvSpPr>
          <p:cNvPr id="25" name="TextBox 14">
            <a:extLst>
              <a:ext uri="{FF2B5EF4-FFF2-40B4-BE49-F238E27FC236}">
                <a16:creationId xmlns:a16="http://schemas.microsoft.com/office/drawing/2014/main" id="{F972735F-371B-FD63-4F99-1393DD8E3E0D}"/>
              </a:ext>
            </a:extLst>
          </p:cNvPr>
          <p:cNvSpPr txBox="1"/>
          <p:nvPr/>
        </p:nvSpPr>
        <p:spPr>
          <a:xfrm>
            <a:off x="10239555" y="4400068"/>
            <a:ext cx="1685208" cy="461665"/>
          </a:xfrm>
          <a:prstGeom prst="rect">
            <a:avLst/>
          </a:prstGeom>
          <a:solidFill>
            <a:schemeClr val="accent4">
              <a:lumMod val="60000"/>
              <a:lumOff val="40000"/>
            </a:schemeClr>
          </a:solidFill>
          <a:ln>
            <a:solidFill>
              <a:schemeClr val="accent4">
                <a:lumMod val="60000"/>
                <a:lumOff val="4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32F1D"/>
                </a:solidFill>
                <a:effectLst/>
                <a:uLnTx/>
                <a:uFillTx/>
                <a:latin typeface="Aptos" panose="02110004020202020204"/>
                <a:ea typeface="+mn-ea"/>
                <a:cs typeface="+mn-cs"/>
              </a:rPr>
              <a:t>Hindwings</a:t>
            </a:r>
          </a:p>
        </p:txBody>
      </p:sp>
      <p:cxnSp>
        <p:nvCxnSpPr>
          <p:cNvPr id="26" name="Straight Arrow Connector 25">
            <a:extLst>
              <a:ext uri="{FF2B5EF4-FFF2-40B4-BE49-F238E27FC236}">
                <a16:creationId xmlns:a16="http://schemas.microsoft.com/office/drawing/2014/main" id="{7E434B13-0E2A-46C6-F1D3-78E36DC4B1A4}"/>
              </a:ext>
            </a:extLst>
          </p:cNvPr>
          <p:cNvCxnSpPr>
            <a:cxnSpLocks/>
            <a:stCxn id="24" idx="2"/>
          </p:cNvCxnSpPr>
          <p:nvPr/>
        </p:nvCxnSpPr>
        <p:spPr>
          <a:xfrm flipH="1">
            <a:off x="7634377" y="1816602"/>
            <a:ext cx="3514842" cy="595696"/>
          </a:xfrm>
          <a:prstGeom prst="straightConnector1">
            <a:avLst/>
          </a:prstGeom>
          <a:ln w="76200">
            <a:solidFill>
              <a:schemeClr val="accent4">
                <a:lumMod val="60000"/>
                <a:lumOff val="40000"/>
              </a:schemeClr>
            </a:solidFill>
            <a:tailEnd type="triangle"/>
          </a:ln>
          <a:effectLst/>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7CFF913E-EE63-39F3-111D-D5DAA7CCB3C1}"/>
              </a:ext>
            </a:extLst>
          </p:cNvPr>
          <p:cNvCxnSpPr>
            <a:cxnSpLocks/>
            <a:stCxn id="24" idx="2"/>
          </p:cNvCxnSpPr>
          <p:nvPr/>
        </p:nvCxnSpPr>
        <p:spPr>
          <a:xfrm flipH="1">
            <a:off x="11125797" y="1816602"/>
            <a:ext cx="23422" cy="565587"/>
          </a:xfrm>
          <a:prstGeom prst="straightConnector1">
            <a:avLst/>
          </a:prstGeom>
          <a:ln w="76200">
            <a:solidFill>
              <a:schemeClr val="accent4">
                <a:lumMod val="60000"/>
                <a:lumOff val="40000"/>
              </a:schemeClr>
            </a:solidFill>
            <a:tailEnd type="triangle"/>
          </a:ln>
          <a:effectLst/>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9355AC3D-65B4-49DE-3C47-00F3E0C8DAF8}"/>
              </a:ext>
            </a:extLst>
          </p:cNvPr>
          <p:cNvCxnSpPr>
            <a:cxnSpLocks/>
            <a:stCxn id="25" idx="0"/>
          </p:cNvCxnSpPr>
          <p:nvPr/>
        </p:nvCxnSpPr>
        <p:spPr>
          <a:xfrm flipH="1" flipV="1">
            <a:off x="8238226" y="3177744"/>
            <a:ext cx="2843933" cy="1222324"/>
          </a:xfrm>
          <a:prstGeom prst="straightConnector1">
            <a:avLst/>
          </a:prstGeom>
          <a:ln w="76200">
            <a:solidFill>
              <a:schemeClr val="accent4">
                <a:lumMod val="60000"/>
                <a:lumOff val="40000"/>
              </a:schemeClr>
            </a:solidFill>
            <a:tailEnd type="triangle"/>
          </a:ln>
          <a:effectLst/>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D8E39257-EEBF-0FD3-C697-39189994D52A}"/>
              </a:ext>
            </a:extLst>
          </p:cNvPr>
          <p:cNvCxnSpPr>
            <a:cxnSpLocks/>
            <a:stCxn id="25" idx="0"/>
          </p:cNvCxnSpPr>
          <p:nvPr/>
        </p:nvCxnSpPr>
        <p:spPr>
          <a:xfrm flipH="1" flipV="1">
            <a:off x="10565953" y="3217653"/>
            <a:ext cx="516206" cy="1182415"/>
          </a:xfrm>
          <a:prstGeom prst="straightConnector1">
            <a:avLst/>
          </a:prstGeom>
          <a:ln w="76200">
            <a:solidFill>
              <a:schemeClr val="accent4">
                <a:lumMod val="60000"/>
                <a:lumOff val="40000"/>
              </a:schemeClr>
            </a:solidFill>
            <a:tailEnd type="triangle"/>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434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7" grpId="1" animBg="1"/>
      <p:bldP spid="8" grpId="0" animBg="1"/>
      <p:bldP spid="8" grpId="1" animBg="1"/>
      <p:bldP spid="9" grpId="0" animBg="1"/>
      <p:bldP spid="9" grpId="1"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DCE3-C339-87EB-463F-7695BFE9CAA4}"/>
              </a:ext>
            </a:extLst>
          </p:cNvPr>
          <p:cNvSpPr>
            <a:spLocks noGrp="1"/>
          </p:cNvSpPr>
          <p:nvPr>
            <p:ph type="title"/>
          </p:nvPr>
        </p:nvSpPr>
        <p:spPr/>
        <p:txBody>
          <a:bodyPr/>
          <a:lstStyle/>
          <a:p>
            <a:r>
              <a:rPr lang="en-GB"/>
              <a:t>What is a bumblebee?</a:t>
            </a:r>
          </a:p>
        </p:txBody>
      </p:sp>
      <p:sp>
        <p:nvSpPr>
          <p:cNvPr id="3" name="Content Placeholder 2">
            <a:extLst>
              <a:ext uri="{FF2B5EF4-FFF2-40B4-BE49-F238E27FC236}">
                <a16:creationId xmlns:a16="http://schemas.microsoft.com/office/drawing/2014/main" id="{DC61E61A-88AE-A0AD-E8F4-1BC558F5C091}"/>
              </a:ext>
            </a:extLst>
          </p:cNvPr>
          <p:cNvSpPr>
            <a:spLocks noGrp="1"/>
          </p:cNvSpPr>
          <p:nvPr>
            <p:ph idx="1"/>
          </p:nvPr>
        </p:nvSpPr>
        <p:spPr>
          <a:xfrm>
            <a:off x="551146" y="1678488"/>
            <a:ext cx="5930336" cy="4498475"/>
          </a:xfrm>
        </p:spPr>
        <p:txBody>
          <a:bodyPr/>
          <a:lstStyle/>
          <a:p>
            <a:pPr marL="0" indent="0">
              <a:buNone/>
            </a:pPr>
            <a:r>
              <a:rPr lang="en-GB"/>
              <a:t>Bumblebees are:</a:t>
            </a:r>
          </a:p>
          <a:p>
            <a:pPr>
              <a:spcAft>
                <a:spcPts val="1200"/>
              </a:spcAft>
            </a:pPr>
            <a:r>
              <a:rPr lang="en-GB"/>
              <a:t>Big with round bodies.</a:t>
            </a:r>
          </a:p>
          <a:p>
            <a:pPr>
              <a:spcAft>
                <a:spcPts val="1200"/>
              </a:spcAft>
            </a:pPr>
            <a:r>
              <a:rPr lang="en-GB"/>
              <a:t>Fuzzy all over</a:t>
            </a:r>
          </a:p>
          <a:p>
            <a:pPr marL="457200" lvl="1" indent="0">
              <a:buNone/>
            </a:pPr>
            <a:endParaRPr lang="en-GB"/>
          </a:p>
        </p:txBody>
      </p:sp>
      <p:pic>
        <p:nvPicPr>
          <p:cNvPr id="6" name="Content Placeholder 5">
            <a:extLst>
              <a:ext uri="{FF2B5EF4-FFF2-40B4-BE49-F238E27FC236}">
                <a16:creationId xmlns:a16="http://schemas.microsoft.com/office/drawing/2014/main" id="{5BEADF38-5BAA-1184-1732-A100385351CF}"/>
              </a:ext>
            </a:extLst>
          </p:cNvPr>
          <p:cNvPicPr>
            <a:picLocks noGrp="1" noChangeAspect="1"/>
          </p:cNvPicPr>
          <p:nvPr>
            <p:ph idx="10"/>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732284" y="1722950"/>
            <a:ext cx="4924324" cy="3225706"/>
          </a:xfrm>
        </p:spPr>
      </p:pic>
    </p:spTree>
    <p:extLst>
      <p:ext uri="{BB962C8B-B14F-4D97-AF65-F5344CB8AC3E}">
        <p14:creationId xmlns:p14="http://schemas.microsoft.com/office/powerpoint/2010/main" val="328318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1F6449E-862A-51CF-8DB3-1AE062049D81}"/>
              </a:ext>
            </a:extLst>
          </p:cNvPr>
          <p:cNvSpPr txBox="1">
            <a:spLocks/>
          </p:cNvSpPr>
          <p:nvPr/>
        </p:nvSpPr>
        <p:spPr>
          <a:xfrm>
            <a:off x="551145" y="365126"/>
            <a:ext cx="7148103" cy="824848"/>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a:lstStyle>
          <a:p>
            <a:r>
              <a:rPr lang="en-GB"/>
              <a:t>Here are two bumblebees from the Natural History Museum</a:t>
            </a:r>
          </a:p>
        </p:txBody>
      </p:sp>
      <p:pic>
        <p:nvPicPr>
          <p:cNvPr id="3" name="Picture 2" descr="A close-up of a bumblebee&#10;&#10;AI-generated content may be incorrect.">
            <a:extLst>
              <a:ext uri="{FF2B5EF4-FFF2-40B4-BE49-F238E27FC236}">
                <a16:creationId xmlns:a16="http://schemas.microsoft.com/office/drawing/2014/main" id="{BDAFE62C-85BE-1DE3-5F30-1DD4EE7B7540}"/>
              </a:ext>
            </a:extLst>
          </p:cNvPr>
          <p:cNvPicPr>
            <a:picLocks noChangeAspect="1"/>
          </p:cNvPicPr>
          <p:nvPr/>
        </p:nvPicPr>
        <p:blipFill>
          <a:blip r:embed="rId3" cstate="print">
            <a:extLst>
              <a:ext uri="{28A0092B-C50C-407E-A947-70E740481C1C}">
                <a14:useLocalDpi xmlns:a14="http://schemas.microsoft.com/office/drawing/2010/main"/>
              </a:ext>
            </a:extLst>
          </a:blip>
          <a:srcRect l="4052" t="28630" r="12616" b="19418"/>
          <a:stretch>
            <a:fillRect/>
          </a:stretch>
        </p:blipFill>
        <p:spPr>
          <a:xfrm>
            <a:off x="329525" y="1555585"/>
            <a:ext cx="10538825" cy="4106382"/>
          </a:xfrm>
          <a:prstGeom prst="rect">
            <a:avLst/>
          </a:prstGeom>
        </p:spPr>
      </p:pic>
      <p:sp>
        <p:nvSpPr>
          <p:cNvPr id="11" name="TextBox 10">
            <a:extLst>
              <a:ext uri="{FF2B5EF4-FFF2-40B4-BE49-F238E27FC236}">
                <a16:creationId xmlns:a16="http://schemas.microsoft.com/office/drawing/2014/main" id="{C8D31221-77B4-5DD7-E5C0-69A433C03532}"/>
              </a:ext>
            </a:extLst>
          </p:cNvPr>
          <p:cNvSpPr txBox="1"/>
          <p:nvPr/>
        </p:nvSpPr>
        <p:spPr>
          <a:xfrm>
            <a:off x="9613900" y="4033190"/>
            <a:ext cx="2248575" cy="2369880"/>
          </a:xfrm>
          <a:prstGeom prst="rect">
            <a:avLst/>
          </a:prstGeom>
          <a:noFill/>
          <a:ln>
            <a:solidFill>
              <a:schemeClr val="tx1"/>
            </a:solidFill>
          </a:ln>
        </p:spPr>
        <p:txBody>
          <a:bodyPr wrap="square" rtlCol="0">
            <a:spAutoFit/>
          </a:bodyPr>
          <a:lstStyle/>
          <a:p>
            <a:r>
              <a:rPr lang="en-GB" sz="2800" b="1" u="sng">
                <a:latin typeface="Work Sans" pitchFamily="2" charset="0"/>
              </a:rPr>
              <a:t>Word bank</a:t>
            </a:r>
          </a:p>
          <a:p>
            <a:r>
              <a:rPr lang="en-GB" sz="2000">
                <a:latin typeface="Work Sans" pitchFamily="2" charset="0"/>
              </a:rPr>
              <a:t>Head</a:t>
            </a:r>
          </a:p>
          <a:p>
            <a:r>
              <a:rPr lang="en-GB" sz="2000">
                <a:latin typeface="Work Sans" pitchFamily="2" charset="0"/>
              </a:rPr>
              <a:t>Thorax</a:t>
            </a:r>
          </a:p>
          <a:p>
            <a:r>
              <a:rPr lang="en-GB" sz="2000">
                <a:latin typeface="Work Sans" pitchFamily="2" charset="0"/>
              </a:rPr>
              <a:t>Abdomen</a:t>
            </a:r>
          </a:p>
          <a:p>
            <a:r>
              <a:rPr lang="en-GB" sz="2000">
                <a:latin typeface="Work Sans" pitchFamily="2" charset="0"/>
              </a:rPr>
              <a:t>Forewings</a:t>
            </a:r>
          </a:p>
          <a:p>
            <a:r>
              <a:rPr lang="en-GB" sz="2000">
                <a:latin typeface="Work Sans" pitchFamily="2" charset="0"/>
              </a:rPr>
              <a:t>Hindwings</a:t>
            </a:r>
          </a:p>
          <a:p>
            <a:r>
              <a:rPr lang="en-GB" sz="2000">
                <a:latin typeface="Work Sans" pitchFamily="2" charset="0"/>
              </a:rPr>
              <a:t>Antennae</a:t>
            </a:r>
          </a:p>
        </p:txBody>
      </p:sp>
      <p:sp>
        <p:nvSpPr>
          <p:cNvPr id="10" name="TextBox 9">
            <a:extLst>
              <a:ext uri="{FF2B5EF4-FFF2-40B4-BE49-F238E27FC236}">
                <a16:creationId xmlns:a16="http://schemas.microsoft.com/office/drawing/2014/main" id="{569D1038-8FB8-A1C6-4151-69D6350EFF8D}"/>
              </a:ext>
            </a:extLst>
          </p:cNvPr>
          <p:cNvSpPr txBox="1"/>
          <p:nvPr/>
        </p:nvSpPr>
        <p:spPr>
          <a:xfrm>
            <a:off x="488630" y="1324753"/>
            <a:ext cx="7666075" cy="461665"/>
          </a:xfrm>
          <a:prstGeom prst="rect">
            <a:avLst/>
          </a:prstGeom>
          <a:noFill/>
        </p:spPr>
        <p:txBody>
          <a:bodyPr wrap="square" rtlCol="0">
            <a:spAutoFit/>
          </a:bodyPr>
          <a:lstStyle/>
          <a:p>
            <a:r>
              <a:rPr lang="en-GB" sz="2400">
                <a:latin typeface="Work Sans" pitchFamily="2" charset="0"/>
              </a:rPr>
              <a:t>How many similarities can you spot?</a:t>
            </a:r>
          </a:p>
        </p:txBody>
      </p:sp>
    </p:spTree>
    <p:extLst>
      <p:ext uri="{BB962C8B-B14F-4D97-AF65-F5344CB8AC3E}">
        <p14:creationId xmlns:p14="http://schemas.microsoft.com/office/powerpoint/2010/main" val="1337681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440E5-8CBF-AC54-9299-1047AF1F0D93}"/>
              </a:ext>
            </a:extLst>
          </p:cNvPr>
          <p:cNvSpPr>
            <a:spLocks noGrp="1"/>
          </p:cNvSpPr>
          <p:nvPr>
            <p:ph type="title"/>
          </p:nvPr>
        </p:nvSpPr>
        <p:spPr/>
        <p:txBody>
          <a:bodyPr/>
          <a:lstStyle/>
          <a:p>
            <a:r>
              <a:rPr lang="en-GB" noProof="0"/>
              <a:t>How to recognise a bumblebee outdoors</a:t>
            </a:r>
          </a:p>
        </p:txBody>
      </p:sp>
      <p:sp>
        <p:nvSpPr>
          <p:cNvPr id="3" name="Content Placeholder 2">
            <a:extLst>
              <a:ext uri="{FF2B5EF4-FFF2-40B4-BE49-F238E27FC236}">
                <a16:creationId xmlns:a16="http://schemas.microsoft.com/office/drawing/2014/main" id="{19E98BDD-EB47-A1D1-2D9C-178570FF1EA3}"/>
              </a:ext>
            </a:extLst>
          </p:cNvPr>
          <p:cNvSpPr>
            <a:spLocks noGrp="1"/>
          </p:cNvSpPr>
          <p:nvPr>
            <p:ph idx="1"/>
          </p:nvPr>
        </p:nvSpPr>
        <p:spPr>
          <a:xfrm>
            <a:off x="551145" y="1865748"/>
            <a:ext cx="6002465" cy="4311215"/>
          </a:xfrm>
        </p:spPr>
        <p:txBody>
          <a:bodyPr/>
          <a:lstStyle/>
          <a:p>
            <a:pPr marL="0" indent="0">
              <a:spcAft>
                <a:spcPts val="1200"/>
              </a:spcAft>
              <a:buNone/>
            </a:pPr>
            <a:r>
              <a:rPr lang="en-GB"/>
              <a:t>Many scientific features are hard to spot when insects are flying around outside. These other features can help you recognise bumblebees outdoors.</a:t>
            </a:r>
          </a:p>
          <a:p>
            <a:pPr>
              <a:spcAft>
                <a:spcPts val="1200"/>
              </a:spcAft>
            </a:pPr>
            <a:r>
              <a:rPr lang="en-GB"/>
              <a:t>l</a:t>
            </a:r>
            <a:r>
              <a:rPr lang="en-GB" noProof="0" err="1"/>
              <a:t>arge</a:t>
            </a:r>
            <a:r>
              <a:rPr lang="en-GB" noProof="0"/>
              <a:t>, round bodies</a:t>
            </a:r>
          </a:p>
          <a:p>
            <a:pPr>
              <a:spcAft>
                <a:spcPts val="1200"/>
              </a:spcAft>
            </a:pPr>
            <a:r>
              <a:rPr lang="en-GB"/>
              <a:t>f</a:t>
            </a:r>
            <a:r>
              <a:rPr lang="en-GB" noProof="0" err="1"/>
              <a:t>uzzy</a:t>
            </a:r>
            <a:r>
              <a:rPr lang="en-GB" noProof="0"/>
              <a:t> all over</a:t>
            </a:r>
          </a:p>
          <a:p>
            <a:pPr>
              <a:spcAft>
                <a:spcPts val="1200"/>
              </a:spcAft>
            </a:pPr>
            <a:r>
              <a:rPr lang="en-GB"/>
              <a:t>long thin antennae</a:t>
            </a:r>
            <a:endParaRPr lang="en-GB" noProof="0"/>
          </a:p>
          <a:p>
            <a:pPr marL="0" indent="0">
              <a:buNone/>
            </a:pPr>
            <a:endParaRPr lang="en-GB" sz="1600" noProof="0"/>
          </a:p>
        </p:txBody>
      </p:sp>
      <p:pic>
        <p:nvPicPr>
          <p:cNvPr id="3074" name="Picture 2">
            <a:extLst>
              <a:ext uri="{FF2B5EF4-FFF2-40B4-BE49-F238E27FC236}">
                <a16:creationId xmlns:a16="http://schemas.microsoft.com/office/drawing/2014/main" id="{2C55E76B-6871-7CFA-6B8C-A58D1FE1A95E}"/>
              </a:ext>
            </a:extLst>
          </p:cNvPr>
          <p:cNvPicPr>
            <a:picLocks noGrp="1" noChangeAspect="1" noChangeArrowheads="1"/>
          </p:cNvPicPr>
          <p:nvPr>
            <p:ph idx="10"/>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6674538" y="1865748"/>
            <a:ext cx="5187300" cy="4184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D3E946-4E05-04D3-619B-B0D2542FBB7D}"/>
              </a:ext>
            </a:extLst>
          </p:cNvPr>
          <p:cNvSpPr txBox="1"/>
          <p:nvPr/>
        </p:nvSpPr>
        <p:spPr>
          <a:xfrm>
            <a:off x="10342771" y="5672203"/>
            <a:ext cx="1398140" cy="276999"/>
          </a:xfrm>
          <a:prstGeom prst="rect">
            <a:avLst/>
          </a:prstGeom>
          <a:solidFill>
            <a:schemeClr val="bg1"/>
          </a:solidFill>
        </p:spPr>
        <p:txBody>
          <a:bodyPr wrap="none" rtlCol="0">
            <a:spAutoFit/>
          </a:bodyPr>
          <a:lstStyle/>
          <a:p>
            <a:r>
              <a:rPr lang="en-GB" sz="1200">
                <a:latin typeface="Work Sans" pitchFamily="2" charset="0"/>
              </a:rPr>
              <a:t>Tree bumblebee</a:t>
            </a:r>
          </a:p>
        </p:txBody>
      </p:sp>
    </p:spTree>
    <p:extLst>
      <p:ext uri="{BB962C8B-B14F-4D97-AF65-F5344CB8AC3E}">
        <p14:creationId xmlns:p14="http://schemas.microsoft.com/office/powerpoint/2010/main" val="3824869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5F32E-FA7E-2E9D-4DC5-AFF37EF91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2BC782-E983-B6B8-5AEF-B6ABFFEF370C}"/>
              </a:ext>
            </a:extLst>
          </p:cNvPr>
          <p:cNvSpPr>
            <a:spLocks noGrp="1"/>
          </p:cNvSpPr>
          <p:nvPr>
            <p:ph type="title"/>
          </p:nvPr>
        </p:nvSpPr>
        <p:spPr/>
        <p:txBody>
          <a:bodyPr/>
          <a:lstStyle/>
          <a:p>
            <a:r>
              <a:rPr lang="en-GB">
                <a:latin typeface="Work Sans"/>
              </a:rPr>
              <a:t>Common colour patterns</a:t>
            </a:r>
            <a:endParaRPr lang="en-US"/>
          </a:p>
        </p:txBody>
      </p:sp>
      <p:graphicFrame>
        <p:nvGraphicFramePr>
          <p:cNvPr id="5" name="Content Placeholder 4">
            <a:extLst>
              <a:ext uri="{FF2B5EF4-FFF2-40B4-BE49-F238E27FC236}">
                <a16:creationId xmlns:a16="http://schemas.microsoft.com/office/drawing/2014/main" id="{4A75B61C-A73C-5398-AD02-DADD01732C7D}"/>
              </a:ext>
            </a:extLst>
          </p:cNvPr>
          <p:cNvGraphicFramePr>
            <a:graphicFrameLocks noGrp="1"/>
          </p:cNvGraphicFramePr>
          <p:nvPr>
            <p:ph idx="1"/>
            <p:extLst>
              <p:ext uri="{D42A27DB-BD31-4B8C-83A1-F6EECF244321}">
                <p14:modId xmlns:p14="http://schemas.microsoft.com/office/powerpoint/2010/main" val="2512910755"/>
              </p:ext>
            </p:extLst>
          </p:nvPr>
        </p:nvGraphicFramePr>
        <p:xfrm>
          <a:off x="333149" y="1716407"/>
          <a:ext cx="10929241" cy="727073"/>
        </p:xfrm>
        <a:graphic>
          <a:graphicData uri="http://schemas.openxmlformats.org/drawingml/2006/table">
            <a:tbl>
              <a:tblPr firstRow="1" bandRow="1">
                <a:tableStyleId>{2D5ABB26-0587-4C30-8999-92F81FD0307C}</a:tableStyleId>
              </a:tblPr>
              <a:tblGrid>
                <a:gridCol w="6558987">
                  <a:extLst>
                    <a:ext uri="{9D8B030D-6E8A-4147-A177-3AD203B41FA5}">
                      <a16:colId xmlns:a16="http://schemas.microsoft.com/office/drawing/2014/main" val="4008557268"/>
                    </a:ext>
                  </a:extLst>
                </a:gridCol>
                <a:gridCol w="318687">
                  <a:extLst>
                    <a:ext uri="{9D8B030D-6E8A-4147-A177-3AD203B41FA5}">
                      <a16:colId xmlns:a16="http://schemas.microsoft.com/office/drawing/2014/main" val="1799013038"/>
                    </a:ext>
                  </a:extLst>
                </a:gridCol>
                <a:gridCol w="4051567">
                  <a:extLst>
                    <a:ext uri="{9D8B030D-6E8A-4147-A177-3AD203B41FA5}">
                      <a16:colId xmlns:a16="http://schemas.microsoft.com/office/drawing/2014/main" val="2192108833"/>
                    </a:ext>
                  </a:extLst>
                </a:gridCol>
              </a:tblGrid>
              <a:tr h="727073">
                <a:tc>
                  <a:txBody>
                    <a:bodyPr/>
                    <a:lstStyle/>
                    <a:p>
                      <a:r>
                        <a:rPr lang="en-GB" sz="2400">
                          <a:latin typeface="Work Sans"/>
                        </a:rPr>
                        <a:t>Black with yellow, white or orange bands</a:t>
                      </a:r>
                    </a:p>
                  </a:txBody>
                  <a:tcPr/>
                </a:tc>
                <a:tc>
                  <a:txBody>
                    <a:bodyPr/>
                    <a:lstStyle/>
                    <a:p>
                      <a:pPr algn="ctr"/>
                      <a:endParaRPr lang="en-GB" sz="2400">
                        <a:latin typeface="Work Sans"/>
                      </a:endParaRPr>
                    </a:p>
                  </a:txBody>
                  <a:tcPr/>
                </a:tc>
                <a:tc>
                  <a:txBody>
                    <a:bodyPr/>
                    <a:lstStyle/>
                    <a:p>
                      <a:pPr algn="ctr"/>
                      <a:r>
                        <a:rPr lang="en-GB" sz="2400">
                          <a:latin typeface="Work Sans"/>
                        </a:rPr>
                        <a:t>Ginger-blonde all over</a:t>
                      </a:r>
                    </a:p>
                  </a:txBody>
                  <a:tcPr/>
                </a:tc>
                <a:extLst>
                  <a:ext uri="{0D108BD9-81ED-4DB2-BD59-A6C34878D82A}">
                    <a16:rowId xmlns:a16="http://schemas.microsoft.com/office/drawing/2014/main" val="821809725"/>
                  </a:ext>
                </a:extLst>
              </a:tr>
            </a:tbl>
          </a:graphicData>
        </a:graphic>
      </p:graphicFrame>
      <p:pic>
        <p:nvPicPr>
          <p:cNvPr id="3074" name="Picture 2">
            <a:extLst>
              <a:ext uri="{FF2B5EF4-FFF2-40B4-BE49-F238E27FC236}">
                <a16:creationId xmlns:a16="http://schemas.microsoft.com/office/drawing/2014/main" id="{ED599649-3B11-8E19-583A-B8FBCC668FB1}"/>
              </a:ext>
            </a:extLst>
          </p:cNvPr>
          <p:cNvPicPr>
            <a:picLocks noGrp="1" noChangeAspect="1" noChangeArrowheads="1"/>
          </p:cNvPicPr>
          <p:nvPr>
            <p:ph idx="10"/>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1078785" y="2386922"/>
            <a:ext cx="3987491" cy="29407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749519D-8BD1-A9B2-14B9-B64FB95652F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rot="5400000">
            <a:off x="7759999" y="1848897"/>
            <a:ext cx="2940795" cy="39833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55BF5C-F770-53BD-39CD-F26716336E13}"/>
              </a:ext>
            </a:extLst>
          </p:cNvPr>
          <p:cNvSpPr txBox="1"/>
          <p:nvPr/>
        </p:nvSpPr>
        <p:spPr>
          <a:xfrm>
            <a:off x="8883075" y="4981214"/>
            <a:ext cx="2287806" cy="276999"/>
          </a:xfrm>
          <a:prstGeom prst="rect">
            <a:avLst/>
          </a:prstGeom>
          <a:solidFill>
            <a:schemeClr val="bg1"/>
          </a:solidFill>
        </p:spPr>
        <p:txBody>
          <a:bodyPr wrap="none" rtlCol="0">
            <a:spAutoFit/>
          </a:bodyPr>
          <a:lstStyle/>
          <a:p>
            <a:r>
              <a:rPr lang="en-GB" sz="1200">
                <a:latin typeface="Work Sans" pitchFamily="2" charset="0"/>
              </a:rPr>
              <a:t>Common carder bumblebee</a:t>
            </a:r>
          </a:p>
        </p:txBody>
      </p:sp>
      <p:sp>
        <p:nvSpPr>
          <p:cNvPr id="7" name="TextBox 6">
            <a:extLst>
              <a:ext uri="{FF2B5EF4-FFF2-40B4-BE49-F238E27FC236}">
                <a16:creationId xmlns:a16="http://schemas.microsoft.com/office/drawing/2014/main" id="{6F5147E0-6AA5-D108-5DBC-FD45833D9640}"/>
              </a:ext>
            </a:extLst>
          </p:cNvPr>
          <p:cNvSpPr txBox="1"/>
          <p:nvPr/>
        </p:nvSpPr>
        <p:spPr>
          <a:xfrm>
            <a:off x="2967860" y="4993997"/>
            <a:ext cx="2016899" cy="276999"/>
          </a:xfrm>
          <a:prstGeom prst="rect">
            <a:avLst/>
          </a:prstGeom>
          <a:solidFill>
            <a:schemeClr val="bg1"/>
          </a:solidFill>
        </p:spPr>
        <p:txBody>
          <a:bodyPr wrap="square" rtlCol="0">
            <a:spAutoFit/>
          </a:bodyPr>
          <a:lstStyle/>
          <a:p>
            <a:r>
              <a:rPr lang="en-GB" sz="1200">
                <a:latin typeface="Work Sans" pitchFamily="2" charset="0"/>
              </a:rPr>
              <a:t>White-tailed bumblebee</a:t>
            </a:r>
          </a:p>
        </p:txBody>
      </p:sp>
    </p:spTree>
    <p:extLst>
      <p:ext uri="{BB962C8B-B14F-4D97-AF65-F5344CB8AC3E}">
        <p14:creationId xmlns:p14="http://schemas.microsoft.com/office/powerpoint/2010/main" val="37691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59ED-03F2-B510-EE2F-10B5E3C6CC94}"/>
              </a:ext>
            </a:extLst>
          </p:cNvPr>
          <p:cNvSpPr>
            <a:spLocks noGrp="1"/>
          </p:cNvSpPr>
          <p:nvPr>
            <p:ph type="title"/>
          </p:nvPr>
        </p:nvSpPr>
        <p:spPr>
          <a:xfrm>
            <a:off x="550863" y="311968"/>
            <a:ext cx="10802655" cy="824848"/>
          </a:xfrm>
        </p:spPr>
        <p:txBody>
          <a:bodyPr/>
          <a:lstStyle/>
          <a:p>
            <a:r>
              <a:rPr lang="en-GB" noProof="0">
                <a:latin typeface="Work Sans" pitchFamily="2" charset="0"/>
              </a:rPr>
              <a:t>More bumblebee patterns</a:t>
            </a:r>
          </a:p>
        </p:txBody>
      </p:sp>
      <p:pic>
        <p:nvPicPr>
          <p:cNvPr id="2050" name="Picture 2">
            <a:extLst>
              <a:ext uri="{FF2B5EF4-FFF2-40B4-BE49-F238E27FC236}">
                <a16:creationId xmlns:a16="http://schemas.microsoft.com/office/drawing/2014/main" id="{0E2BC768-14FE-6188-5BF5-B2AE27012EE6}"/>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a:stretch/>
        </p:blipFill>
        <p:spPr bwMode="auto">
          <a:xfrm rot="16200000" flipH="1">
            <a:off x="5830859" y="2196032"/>
            <a:ext cx="3182642" cy="26523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D9C9B83-7344-98A1-4F23-F3A85BD87C82}"/>
              </a:ext>
            </a:extLst>
          </p:cNvPr>
          <p:cNvPicPr>
            <a:picLocks noGrp="1" noChangeAspect="1" noChangeArrowheads="1"/>
          </p:cNvPicPr>
          <p:nvPr>
            <p:ph idx="10"/>
          </p:nvPr>
        </p:nvPicPr>
        <p:blipFill>
          <a:blip r:embed="rId3" cstate="print">
            <a:extLst>
              <a:ext uri="{28A0092B-C50C-407E-A947-70E740481C1C}">
                <a14:useLocalDpi xmlns:a14="http://schemas.microsoft.com/office/drawing/2010/main"/>
              </a:ext>
            </a:extLst>
          </a:blip>
          <a:srcRect/>
          <a:stretch/>
        </p:blipFill>
        <p:spPr bwMode="auto">
          <a:xfrm>
            <a:off x="3168432" y="1930892"/>
            <a:ext cx="2652360" cy="31826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6AAE8F2-4E32-3BBA-890A-2BCB7A2FDDB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rot="16200000" flipH="1">
            <a:off x="8734152" y="2196034"/>
            <a:ext cx="3182642" cy="26523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DE726D4-6FB6-7F38-C0C2-9DBA1A61132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a:fillRect/>
          </a:stretch>
        </p:blipFill>
        <p:spPr bwMode="auto">
          <a:xfrm flipH="1">
            <a:off x="240864" y="1930891"/>
            <a:ext cx="2652360" cy="31826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98F9612-1E8E-1239-A7F5-3EA314D78ECE}"/>
              </a:ext>
            </a:extLst>
          </p:cNvPr>
          <p:cNvSpPr txBox="1"/>
          <p:nvPr/>
        </p:nvSpPr>
        <p:spPr>
          <a:xfrm>
            <a:off x="240864" y="1342238"/>
            <a:ext cx="26523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Buff-tailed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32F1D"/>
                </a:solidFill>
                <a:effectLst/>
                <a:uLnTx/>
                <a:uFillTx/>
                <a:latin typeface="Work Sans" pitchFamily="2" charset="0"/>
                <a:ea typeface="+mn-ea"/>
                <a:cs typeface="+mn-cs"/>
              </a:rPr>
              <a:t>(worker)</a:t>
            </a:r>
          </a:p>
        </p:txBody>
      </p:sp>
      <p:sp>
        <p:nvSpPr>
          <p:cNvPr id="6" name="TextBox 5">
            <a:extLst>
              <a:ext uri="{FF2B5EF4-FFF2-40B4-BE49-F238E27FC236}">
                <a16:creationId xmlns:a16="http://schemas.microsoft.com/office/drawing/2014/main" id="{36330B60-80C6-8480-F3A7-A2B433A03161}"/>
              </a:ext>
            </a:extLst>
          </p:cNvPr>
          <p:cNvSpPr txBox="1"/>
          <p:nvPr/>
        </p:nvSpPr>
        <p:spPr>
          <a:xfrm>
            <a:off x="3168433" y="1342238"/>
            <a:ext cx="26523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Common carder </a:t>
            </a:r>
            <a:r>
              <a:rPr kumimoji="0" lang="en-GB" sz="1400" b="0" i="0" u="none" strike="noStrike" kern="1200" cap="none" spc="0" normalizeH="0" baseline="0" noProof="0">
                <a:ln>
                  <a:noFill/>
                </a:ln>
                <a:solidFill>
                  <a:srgbClr val="132F1D"/>
                </a:solidFill>
                <a:effectLst/>
                <a:uLnTx/>
                <a:uFillTx/>
                <a:latin typeface="Work Sans" pitchFamily="2" charset="0"/>
                <a:ea typeface="+mn-ea"/>
                <a:cs typeface="+mn-cs"/>
              </a:rPr>
              <a:t>(worker)</a:t>
            </a:r>
            <a:endParaRPr kumimoji="0" lang="en-GB" sz="1800" b="0" i="0" u="none" strike="noStrike" kern="1200" cap="none" spc="0" normalizeH="0" baseline="0" noProof="0">
              <a:ln>
                <a:noFill/>
              </a:ln>
              <a:solidFill>
                <a:srgbClr val="132F1D"/>
              </a:solidFill>
              <a:effectLst/>
              <a:uLnTx/>
              <a:uFillTx/>
              <a:latin typeface="Work Sans" pitchFamily="2" charset="0"/>
              <a:ea typeface="+mn-ea"/>
              <a:cs typeface="+mn-cs"/>
            </a:endParaRPr>
          </a:p>
        </p:txBody>
      </p:sp>
      <p:sp>
        <p:nvSpPr>
          <p:cNvPr id="7" name="TextBox 6">
            <a:extLst>
              <a:ext uri="{FF2B5EF4-FFF2-40B4-BE49-F238E27FC236}">
                <a16:creationId xmlns:a16="http://schemas.microsoft.com/office/drawing/2014/main" id="{EA939EBE-F94E-96A9-2D2F-984FD52BC1EA}"/>
              </a:ext>
            </a:extLst>
          </p:cNvPr>
          <p:cNvSpPr txBox="1"/>
          <p:nvPr/>
        </p:nvSpPr>
        <p:spPr>
          <a:xfrm>
            <a:off x="6096001" y="1342238"/>
            <a:ext cx="26523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Red-tailed</a:t>
            </a:r>
            <a:r>
              <a:rPr kumimoji="0" lang="en-GB" sz="1400" b="0" i="0" u="none" strike="noStrike" kern="1200" cap="none" spc="0" normalizeH="0" baseline="0" noProof="0">
                <a:ln>
                  <a:noFill/>
                </a:ln>
                <a:solidFill>
                  <a:srgbClr val="132F1D"/>
                </a:solidFill>
                <a:effectLst/>
                <a:uLnTx/>
                <a:uFillTx/>
                <a:latin typeface="Work Sans"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32F1D"/>
                </a:solidFill>
                <a:effectLst/>
                <a:uLnTx/>
                <a:uFillTx/>
                <a:latin typeface="Work Sans" pitchFamily="2" charset="0"/>
                <a:ea typeface="+mn-ea"/>
                <a:cs typeface="+mn-cs"/>
              </a:rPr>
              <a:t>(worker)</a:t>
            </a:r>
          </a:p>
        </p:txBody>
      </p:sp>
      <p:sp>
        <p:nvSpPr>
          <p:cNvPr id="8" name="TextBox 7">
            <a:extLst>
              <a:ext uri="{FF2B5EF4-FFF2-40B4-BE49-F238E27FC236}">
                <a16:creationId xmlns:a16="http://schemas.microsoft.com/office/drawing/2014/main" id="{A071F323-48AB-3F79-4856-2EDB3C76CD16}"/>
              </a:ext>
            </a:extLst>
          </p:cNvPr>
          <p:cNvSpPr txBox="1"/>
          <p:nvPr/>
        </p:nvSpPr>
        <p:spPr>
          <a:xfrm>
            <a:off x="9264432" y="1342238"/>
            <a:ext cx="26523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32F1D"/>
                </a:solidFill>
                <a:effectLst/>
                <a:uLnTx/>
                <a:uFillTx/>
                <a:latin typeface="Work Sans" pitchFamily="2" charset="0"/>
                <a:ea typeface="+mn-ea"/>
                <a:cs typeface="+mn-cs"/>
              </a:rPr>
              <a:t>Red-tailed</a:t>
            </a:r>
            <a:r>
              <a:rPr kumimoji="0" lang="en-GB" sz="1400" b="0" i="0" u="none" strike="noStrike" kern="1200" cap="none" spc="0" normalizeH="0" baseline="0" noProof="0">
                <a:ln>
                  <a:noFill/>
                </a:ln>
                <a:solidFill>
                  <a:srgbClr val="132F1D"/>
                </a:solidFill>
                <a:effectLst/>
                <a:uLnTx/>
                <a:uFillTx/>
                <a:latin typeface="Work Sans"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32F1D"/>
                </a:solidFill>
                <a:effectLst/>
                <a:uLnTx/>
                <a:uFillTx/>
                <a:latin typeface="Work Sans" pitchFamily="2" charset="0"/>
                <a:ea typeface="+mn-ea"/>
                <a:cs typeface="+mn-cs"/>
              </a:rPr>
              <a:t>(male)</a:t>
            </a:r>
            <a:endParaRPr kumimoji="0" lang="en-GB" sz="1800" b="0" i="0" u="none" strike="noStrike" kern="1200" cap="none" spc="0" normalizeH="0" baseline="0" noProof="0">
              <a:ln>
                <a:noFill/>
              </a:ln>
              <a:solidFill>
                <a:srgbClr val="132F1D"/>
              </a:solidFill>
              <a:effectLst/>
              <a:uLnTx/>
              <a:uFillTx/>
              <a:latin typeface="Work Sans" pitchFamily="2" charset="0"/>
              <a:ea typeface="+mn-ea"/>
              <a:cs typeface="+mn-cs"/>
            </a:endParaRPr>
          </a:p>
        </p:txBody>
      </p:sp>
    </p:spTree>
    <p:extLst>
      <p:ext uri="{BB962C8B-B14F-4D97-AF65-F5344CB8AC3E}">
        <p14:creationId xmlns:p14="http://schemas.microsoft.com/office/powerpoint/2010/main" val="727562720"/>
      </p:ext>
    </p:extLst>
  </p:cSld>
  <p:clrMapOvr>
    <a:masterClrMapping/>
  </p:clrMapOvr>
</p:sld>
</file>

<file path=ppt/theme/theme1.xml><?xml version="1.0" encoding="utf-8"?>
<a:theme xmlns:a="http://schemas.openxmlformats.org/drawingml/2006/main" name="1_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1EFC4C-730D-4B76-ACE7-4E34159216C6}">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D8D8E3E-C289-4B05-9950-8C6F7A7F3F79}">
  <ds:schemaRefs>
    <ds:schemaRef ds:uri="01a464aa-a786-405b-bb6b-b90e04698418"/>
    <ds:schemaRef ds:uri="37c47d49-5c3e-4564-83ee-3a7de24ace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3C5C7D-97D6-4E24-99C7-BD2D20B541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855</Words>
  <Application>Microsoft Office PowerPoint</Application>
  <PresentationFormat>Widescreen</PresentationFormat>
  <Paragraphs>124</Paragraphs>
  <Slides>14</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Arial</vt:lpstr>
      <vt:lpstr>Work Sans</vt:lpstr>
      <vt:lpstr>1_Office Theme</vt:lpstr>
      <vt:lpstr>What is a bumblebee? </vt:lpstr>
      <vt:lpstr>Learning outcomes</vt:lpstr>
      <vt:lpstr>Here are three bumblebees from the Natural History Museum</vt:lpstr>
      <vt:lpstr>What is a bumblebee?</vt:lpstr>
      <vt:lpstr>What is a bumblebee?</vt:lpstr>
      <vt:lpstr>PowerPoint Presentation</vt:lpstr>
      <vt:lpstr>How to recognise a bumblebee outdoors</vt:lpstr>
      <vt:lpstr>Common colour patterns</vt:lpstr>
      <vt:lpstr>More bumblebee patterns</vt:lpstr>
      <vt:lpstr>Which of these are bumblebees?</vt:lpstr>
      <vt:lpstr>Which of these are bumblebees?</vt:lpstr>
      <vt:lpstr>These are NOT bumblebees.</vt:lpstr>
      <vt:lpstr>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1</cp:revision>
  <dcterms:created xsi:type="dcterms:W3CDTF">2026-01-28T15:51:45Z</dcterms:created>
  <dcterms:modified xsi:type="dcterms:W3CDTF">2026-04-02T10:31:46Z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